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34"/>
  </p:notesMasterIdLst>
  <p:sldIdLst>
    <p:sldId id="256" r:id="rId2"/>
    <p:sldId id="295" r:id="rId3"/>
    <p:sldId id="332" r:id="rId4"/>
    <p:sldId id="334" r:id="rId5"/>
    <p:sldId id="333" r:id="rId6"/>
    <p:sldId id="329" r:id="rId7"/>
    <p:sldId id="257" r:id="rId8"/>
    <p:sldId id="259" r:id="rId9"/>
    <p:sldId id="328" r:id="rId10"/>
    <p:sldId id="330" r:id="rId11"/>
    <p:sldId id="260" r:id="rId12"/>
    <p:sldId id="261" r:id="rId13"/>
    <p:sldId id="262" r:id="rId14"/>
    <p:sldId id="292" r:id="rId15"/>
    <p:sldId id="293" r:id="rId16"/>
    <p:sldId id="294" r:id="rId17"/>
    <p:sldId id="268" r:id="rId18"/>
    <p:sldId id="269" r:id="rId19"/>
    <p:sldId id="270" r:id="rId20"/>
    <p:sldId id="271" r:id="rId21"/>
    <p:sldId id="335" r:id="rId22"/>
    <p:sldId id="336" r:id="rId23"/>
    <p:sldId id="272" r:id="rId24"/>
    <p:sldId id="273" r:id="rId25"/>
    <p:sldId id="331" r:id="rId26"/>
    <p:sldId id="274" r:id="rId27"/>
    <p:sldId id="275" r:id="rId28"/>
    <p:sldId id="276" r:id="rId29"/>
    <p:sldId id="277" r:id="rId30"/>
    <p:sldId id="278" r:id="rId31"/>
    <p:sldId id="279" r:id="rId32"/>
    <p:sldId id="290" r:id="rId33"/>
  </p:sldIdLst>
  <p:sldSz cx="9144000" cy="6858000" type="screen4x3"/>
  <p:notesSz cx="9601200" cy="7315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6" roundtripDataSignature="AMtx7mjVe3c9l+7E6HcOTzYbQqIoHBoKs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B1D3B9F-A857-4C33-8FFC-6B44538719A5}">
  <a:tblStyle styleId="{CB1D3B9F-A857-4C33-8FFC-6B44538719A5}"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39"/>
    <p:restoredTop sz="59577"/>
  </p:normalViewPr>
  <p:slideViewPr>
    <p:cSldViewPr snapToGrid="0" snapToObjects="1">
      <p:cViewPr>
        <p:scale>
          <a:sx n="115" d="100"/>
          <a:sy n="115" d="100"/>
        </p:scale>
        <p:origin x="1536" y="-5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46"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2"/>
            <a:ext cx="4160520" cy="367030"/>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438458" y="2"/>
            <a:ext cx="4160520" cy="367030"/>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948171"/>
            <a:ext cx="4160520" cy="367029"/>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438458" y="6948171"/>
            <a:ext cx="4160520" cy="367029"/>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None/>
            </a:pPr>
            <a:endParaRPr lang="en-US" dirty="0"/>
          </a:p>
        </p:txBody>
      </p:sp>
      <p:sp>
        <p:nvSpPr>
          <p:cNvPr id="51" name="Google Shape;51;p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 name="Google Shape;3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95565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3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 name="Google Shape;77;p34: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78" name="Google Shape;78;p34: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3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3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88" name="Google Shape;88;p3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14</a:t>
            </a:fld>
            <a:endParaRPr/>
          </a:p>
        </p:txBody>
      </p:sp>
    </p:spTree>
    <p:extLst>
      <p:ext uri="{BB962C8B-B14F-4D97-AF65-F5344CB8AC3E}">
        <p14:creationId xmlns:p14="http://schemas.microsoft.com/office/powerpoint/2010/main" val="566850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15</a:t>
            </a:fld>
            <a:endParaRPr/>
          </a:p>
        </p:txBody>
      </p:sp>
    </p:spTree>
    <p:extLst>
      <p:ext uri="{BB962C8B-B14F-4D97-AF65-F5344CB8AC3E}">
        <p14:creationId xmlns:p14="http://schemas.microsoft.com/office/powerpoint/2010/main" val="21433810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3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16</a:t>
            </a:fld>
            <a:endParaRPr/>
          </a:p>
        </p:txBody>
      </p:sp>
    </p:spTree>
    <p:extLst>
      <p:ext uri="{BB962C8B-B14F-4D97-AF65-F5344CB8AC3E}">
        <p14:creationId xmlns:p14="http://schemas.microsoft.com/office/powerpoint/2010/main" val="1794770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4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4" name="Google Shape;194;p41: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195" name="Google Shape;195;p41: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4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2" name="Google Shape;202;p4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03" name="Google Shape;203;p4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43: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p43: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11" name="Google Shape;211;p43: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dirty="0"/>
          </a:p>
        </p:txBody>
      </p:sp>
      <p:sp>
        <p:nvSpPr>
          <p:cNvPr id="37" name="Google Shape;3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424470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20" name="Google Shape;22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20" name="Google Shape;22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21</a:t>
            </a:fld>
            <a:endParaRPr/>
          </a:p>
        </p:txBody>
      </p:sp>
    </p:spTree>
    <p:extLst>
      <p:ext uri="{BB962C8B-B14F-4D97-AF65-F5344CB8AC3E}">
        <p14:creationId xmlns:p14="http://schemas.microsoft.com/office/powerpoint/2010/main" val="18226882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20" name="Google Shape;220;p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22</a:t>
            </a:fld>
            <a:endParaRPr/>
          </a:p>
        </p:txBody>
      </p:sp>
    </p:spTree>
    <p:extLst>
      <p:ext uri="{BB962C8B-B14F-4D97-AF65-F5344CB8AC3E}">
        <p14:creationId xmlns:p14="http://schemas.microsoft.com/office/powerpoint/2010/main" val="27690846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2: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0" name="Google Shape;230;p12: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1" name="Google Shape;231;p12: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45: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8" name="Google Shape;238;p45: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39" name="Google Shape;239;p45: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 name="Google Shape;3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373991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4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6" name="Google Shape;246;p46: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47" name="Google Shape;247;p46: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47: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5" name="Google Shape;255;p47: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56" name="Google Shape;256;p47: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4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5" name="Google Shape;265;p48: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66" name="Google Shape;266;p48: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49: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6" name="Google Shape;276;p49: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77" name="Google Shape;277;p49: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89497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50: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8" name="Google Shape;288;p50: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289" name="Google Shape;289;p50: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5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1" name="Google Shape;301;p51:notes"/>
          <p:cNvSpPr txBox="1">
            <a:spLocks noGrp="1"/>
          </p:cNvSpPr>
          <p:nvPr>
            <p:ph type="body" idx="1"/>
          </p:nvPr>
        </p:nvSpPr>
        <p:spPr>
          <a:xfrm>
            <a:off x="960120" y="3520439"/>
            <a:ext cx="7680900" cy="28803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302" name="Google Shape;302;p51:notes"/>
          <p:cNvSpPr txBox="1">
            <a:spLocks noGrp="1"/>
          </p:cNvSpPr>
          <p:nvPr>
            <p:ph type="sldNum" idx="12"/>
          </p:nvPr>
        </p:nvSpPr>
        <p:spPr>
          <a:xfrm>
            <a:off x="5438458" y="6948171"/>
            <a:ext cx="4160400" cy="3669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31</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8"/>
        <p:cNvGrpSpPr/>
        <p:nvPr/>
      </p:nvGrpSpPr>
      <p:grpSpPr>
        <a:xfrm>
          <a:off x="0" y="0"/>
          <a:ext cx="0" cy="0"/>
          <a:chOff x="0" y="0"/>
          <a:chExt cx="0" cy="0"/>
        </a:xfrm>
      </p:grpSpPr>
      <p:sp>
        <p:nvSpPr>
          <p:cNvPr id="389" name="Google Shape;389;p8: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90" name="Google Shape;390;p8: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59718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30215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7" name="Google Shape;3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91096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4: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57" name="Google Shape;57;p4: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6:notes"/>
          <p:cNvSpPr txBox="1">
            <a:spLocks noGrp="1"/>
          </p:cNvSpPr>
          <p:nvPr>
            <p:ph type="body" idx="1"/>
          </p:nvPr>
        </p:nvSpPr>
        <p:spPr>
          <a:xfrm>
            <a:off x="960120" y="3520439"/>
            <a:ext cx="7680960" cy="2880361"/>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70" name="Google Shape;70;p6: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51:notes"/>
          <p:cNvSpPr txBox="1">
            <a:spLocks noGrp="1"/>
          </p:cNvSpPr>
          <p:nvPr>
            <p:ph type="body" idx="1"/>
          </p:nvPr>
        </p:nvSpPr>
        <p:spPr>
          <a:xfrm>
            <a:off x="960120" y="3520439"/>
            <a:ext cx="7680960" cy="2880361"/>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dirty="0"/>
          </a:p>
        </p:txBody>
      </p:sp>
      <p:sp>
        <p:nvSpPr>
          <p:cNvPr id="280" name="Google Shape;280;p51:notes"/>
          <p:cNvSpPr>
            <a:spLocks noGrp="1" noRot="1" noChangeAspect="1"/>
          </p:cNvSpPr>
          <p:nvPr>
            <p:ph type="sldImg" idx="2"/>
          </p:nvPr>
        </p:nvSpPr>
        <p:spPr>
          <a:xfrm>
            <a:off x="3155950" y="914400"/>
            <a:ext cx="3289300" cy="24685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337538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23"/>
          <p:cNvSpPr/>
          <p:nvPr/>
        </p:nvSpPr>
        <p:spPr>
          <a:xfrm>
            <a:off x="0" y="233915"/>
            <a:ext cx="9144000" cy="4988560"/>
          </a:xfrm>
          <a:prstGeom prst="rect">
            <a:avLst/>
          </a:prstGeom>
          <a:blipFill rotWithShape="1">
            <a:blip r:embed="rId2">
              <a:alphaModFix/>
            </a:blip>
            <a:tile tx="0" ty="0" sx="80000" sy="80000" flip="none" algn="tl"/>
          </a:blip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2000"/>
              <a:buFont typeface="Calibri"/>
              <a:buNone/>
            </a:pPr>
            <a:endParaRPr sz="2000" b="0" i="0" u="none" strike="noStrike" cap="none">
              <a:solidFill>
                <a:srgbClr val="C00000"/>
              </a:solidFill>
              <a:latin typeface="Calibri"/>
              <a:ea typeface="Calibri"/>
              <a:cs typeface="Calibri"/>
              <a:sym typeface="Calibri"/>
            </a:endParaRPr>
          </a:p>
        </p:txBody>
      </p:sp>
      <p:sp>
        <p:nvSpPr>
          <p:cNvPr id="19" name="Google Shape;19;p23"/>
          <p:cNvSpPr txBox="1">
            <a:spLocks noGrp="1"/>
          </p:cNvSpPr>
          <p:nvPr>
            <p:ph type="ctrTitle"/>
          </p:nvPr>
        </p:nvSpPr>
        <p:spPr>
          <a:xfrm>
            <a:off x="685800" y="2043587"/>
            <a:ext cx="7772400" cy="1467257"/>
          </a:xfrm>
          <a:prstGeom prst="rect">
            <a:avLst/>
          </a:prstGeom>
          <a:noFill/>
          <a:ln>
            <a:noFill/>
          </a:ln>
        </p:spPr>
        <p:txBody>
          <a:bodyPr spcFirstLastPara="1" wrap="square" lIns="91425" tIns="45700" rIns="91425" bIns="45700" anchor="t" anchorCtr="0">
            <a:noAutofit/>
          </a:bodyPr>
          <a:lstStyle>
            <a:lvl1pPr lvl="0" algn="l">
              <a:lnSpc>
                <a:spcPct val="80000"/>
              </a:lnSpc>
              <a:spcBef>
                <a:spcPts val="0"/>
              </a:spcBef>
              <a:spcAft>
                <a:spcPts val="0"/>
              </a:spcAft>
              <a:buSzPts val="1400"/>
              <a:buNone/>
              <a:defRPr sz="6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3"/>
          <p:cNvSpPr txBox="1">
            <a:spLocks noGrp="1"/>
          </p:cNvSpPr>
          <p:nvPr>
            <p:ph type="subTitle" idx="1"/>
          </p:nvPr>
        </p:nvSpPr>
        <p:spPr>
          <a:xfrm>
            <a:off x="685800" y="5374529"/>
            <a:ext cx="7772400" cy="593883"/>
          </a:xfrm>
          <a:prstGeom prst="rect">
            <a:avLst/>
          </a:prstGeom>
          <a:noFill/>
          <a:ln>
            <a:noFill/>
          </a:ln>
        </p:spPr>
        <p:txBody>
          <a:bodyPr spcFirstLastPara="1" wrap="square" lIns="91425" tIns="45700" rIns="91425" bIns="45700" anchor="t" anchorCtr="0">
            <a:noAutofit/>
          </a:bodyPr>
          <a:lstStyle>
            <a:lvl1pPr lvl="0" algn="l">
              <a:lnSpc>
                <a:spcPct val="100000"/>
              </a:lnSpc>
              <a:spcBef>
                <a:spcPts val="640"/>
              </a:spcBef>
              <a:spcAft>
                <a:spcPts val="0"/>
              </a:spcAft>
              <a:buSzPts val="1920"/>
              <a:buNone/>
              <a:defRPr sz="3200" b="0">
                <a:solidFill>
                  <a:schemeClr val="dk1"/>
                </a:solidFill>
                <a:latin typeface="Calibri"/>
                <a:ea typeface="Calibri"/>
                <a:cs typeface="Calibri"/>
                <a:sym typeface="Calibri"/>
              </a:defRPr>
            </a:lvl1pPr>
            <a:lvl2pPr lvl="1" algn="ctr">
              <a:lnSpc>
                <a:spcPct val="100000"/>
              </a:lnSpc>
              <a:spcBef>
                <a:spcPts val="440"/>
              </a:spcBef>
              <a:spcAft>
                <a:spcPts val="0"/>
              </a:spcAft>
              <a:buSzPts val="2420"/>
              <a:buNone/>
              <a:defRPr/>
            </a:lvl2pPr>
            <a:lvl3pPr lvl="2" algn="ctr">
              <a:lnSpc>
                <a:spcPct val="100000"/>
              </a:lnSpc>
              <a:spcBef>
                <a:spcPts val="400"/>
              </a:spcBef>
              <a:spcAft>
                <a:spcPts val="0"/>
              </a:spcAft>
              <a:buSzPts val="1600"/>
              <a:buNone/>
              <a:defRPr/>
            </a:lvl3pPr>
            <a:lvl4pPr lvl="3" algn="ctr">
              <a:lnSpc>
                <a:spcPct val="100000"/>
              </a:lnSpc>
              <a:spcBef>
                <a:spcPts val="400"/>
              </a:spcBef>
              <a:spcAft>
                <a:spcPts val="0"/>
              </a:spcAft>
              <a:buSzPts val="2000"/>
              <a:buFont typeface="Calibri"/>
              <a:buNone/>
              <a:defRPr/>
            </a:lvl4pPr>
            <a:lvl5pPr lvl="4" algn="ctr">
              <a:lnSpc>
                <a:spcPct val="100000"/>
              </a:lnSpc>
              <a:spcBef>
                <a:spcPts val="400"/>
              </a:spcBef>
              <a:spcAft>
                <a:spcPts val="0"/>
              </a:spcAft>
              <a:buSzPts val="2000"/>
              <a:buFont typeface="Calibri"/>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21" name="Google Shape;21;p23"/>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pic>
        <p:nvPicPr>
          <p:cNvPr id="22" name="Google Shape;22;p23"/>
          <p:cNvPicPr preferRelativeResize="0"/>
          <p:nvPr/>
        </p:nvPicPr>
        <p:blipFill rotWithShape="1">
          <a:blip r:embed="rId3">
            <a:alphaModFix/>
          </a:blip>
          <a:srcRect/>
          <a:stretch/>
        </p:blipFill>
        <p:spPr>
          <a:xfrm>
            <a:off x="152400" y="6590918"/>
            <a:ext cx="2150721" cy="169037"/>
          </a:xfrm>
          <a:prstGeom prst="rect">
            <a:avLst/>
          </a:prstGeom>
          <a:noFill/>
          <a:ln>
            <a:noFill/>
          </a:ln>
        </p:spPr>
      </p:pic>
      <p:sp>
        <p:nvSpPr>
          <p:cNvPr id="23" name="Google Shape;23;p23"/>
          <p:cNvSpPr txBox="1"/>
          <p:nvPr/>
        </p:nvSpPr>
        <p:spPr>
          <a:xfrm>
            <a:off x="685800" y="664882"/>
            <a:ext cx="7772400"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3200" b="0" i="0" u="none" strike="noStrike" cap="none" dirty="0">
                <a:solidFill>
                  <a:schemeClr val="lt1"/>
                </a:solidFill>
                <a:latin typeface="Calibri"/>
                <a:ea typeface="Calibri"/>
                <a:cs typeface="Calibri"/>
                <a:sym typeface="Calibri"/>
              </a:rPr>
              <a:t>CSE 390B, Spring 2022</a:t>
            </a:r>
            <a:endParaRPr sz="1400" b="0" i="0" u="none" strike="noStrike" cap="none" dirty="0">
              <a:solidFill>
                <a:srgbClr val="000000"/>
              </a:solidFill>
              <a:latin typeface="Arial"/>
              <a:ea typeface="Arial"/>
              <a:cs typeface="Arial"/>
              <a:sym typeface="Arial"/>
            </a:endParaRPr>
          </a:p>
        </p:txBody>
      </p:sp>
      <p:sp>
        <p:nvSpPr>
          <p:cNvPr id="24" name="Google Shape;24;p23"/>
          <p:cNvSpPr txBox="1"/>
          <p:nvPr/>
        </p:nvSpPr>
        <p:spPr>
          <a:xfrm>
            <a:off x="685800" y="1214004"/>
            <a:ext cx="8252138" cy="5775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B2A85"/>
              </a:buClr>
              <a:buSzPts val="1920"/>
              <a:buFont typeface="Noto Sans Symbols"/>
              <a:buNone/>
            </a:pPr>
            <a:r>
              <a:rPr lang="en-US" sz="2400" b="0" i="0" u="none" strike="noStrike" cap="none">
                <a:solidFill>
                  <a:schemeClr val="lt1"/>
                </a:solidFill>
                <a:latin typeface="Calibri"/>
                <a:ea typeface="Calibri"/>
                <a:cs typeface="Calibri"/>
                <a:sym typeface="Calibri"/>
              </a:rPr>
              <a:t>Building Academic Success Through Bottom-Up Computing</a:t>
            </a:r>
            <a:endParaRPr sz="1400" b="0" i="0" u="none" strike="noStrike" cap="none">
              <a:solidFill>
                <a:srgbClr val="000000"/>
              </a:solidFill>
              <a:latin typeface="Arial"/>
              <a:ea typeface="Arial"/>
              <a:cs typeface="Arial"/>
              <a:sym typeface="Arial"/>
            </a:endParaRPr>
          </a:p>
        </p:txBody>
      </p:sp>
      <p:sp>
        <p:nvSpPr>
          <p:cNvPr id="9" name="Google Shape;13;p22">
            <a:extLst>
              <a:ext uri="{FF2B5EF4-FFF2-40B4-BE49-F238E27FC236}">
                <a16:creationId xmlns:a16="http://schemas.microsoft.com/office/drawing/2014/main" id="{8225EAFB-4952-8053-0017-A58037CB9D3D}"/>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10" name="Google Shape;14;p22">
            <a:extLst>
              <a:ext uri="{FF2B5EF4-FFF2-40B4-BE49-F238E27FC236}">
                <a16:creationId xmlns:a16="http://schemas.microsoft.com/office/drawing/2014/main" id="{3680A5D6-B31C-2F7E-BC4A-81F652241907}"/>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12" name="Google Shape;16;p22">
            <a:extLst>
              <a:ext uri="{FF2B5EF4-FFF2-40B4-BE49-F238E27FC236}">
                <a16:creationId xmlns:a16="http://schemas.microsoft.com/office/drawing/2014/main" id="{B480A121-4ACE-9276-B14D-EE28D54355BB}"/>
              </a:ext>
            </a:extLst>
          </p:cNvPr>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11: Test Taking Strategies &amp; Midterm Practice Exam</a:t>
            </a:r>
            <a:endParaRPr sz="1400" b="0" i="0" u="none" strike="noStrike" cap="none" dirty="0">
              <a:solidFill>
                <a:srgbClr val="000000"/>
              </a:solidFill>
              <a:latin typeface="Arial"/>
              <a:ea typeface="Arial"/>
              <a:cs typeface="Arial"/>
              <a:sym typeface="Arial"/>
            </a:endParaRPr>
          </a:p>
        </p:txBody>
      </p:sp>
      <p:sp>
        <p:nvSpPr>
          <p:cNvPr id="11" name="Google Shape;15;p22">
            <a:extLst>
              <a:ext uri="{FF2B5EF4-FFF2-40B4-BE49-F238E27FC236}">
                <a16:creationId xmlns:a16="http://schemas.microsoft.com/office/drawing/2014/main" id="{57F7E541-BA3E-7FE6-4921-AE8AD8AC4B1E}"/>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2022</a:t>
            </a:r>
            <a:endParaRPr sz="11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lvl="0" indent="-360680" algn="l">
              <a:lnSpc>
                <a:spcPct val="110000"/>
              </a:lnSpc>
              <a:spcBef>
                <a:spcPts val="440"/>
              </a:spcBef>
              <a:spcAft>
                <a:spcPts val="0"/>
              </a:spcAft>
              <a:buSzPts val="2080"/>
              <a:buFont typeface="Noto Sans Symbols"/>
              <a:buChar char="❖"/>
              <a:defRPr sz="2600" b="0"/>
            </a:lvl1pPr>
            <a:lvl2pPr marL="914400" lvl="1" indent="-382269" algn="l">
              <a:lnSpc>
                <a:spcPct val="110000"/>
              </a:lnSpc>
              <a:spcBef>
                <a:spcPts val="24"/>
              </a:spcBef>
              <a:spcAft>
                <a:spcPts val="0"/>
              </a:spcAft>
              <a:buSzPts val="2420"/>
              <a:buFont typeface="Noto Sans Symbols"/>
              <a:buChar char="▪"/>
              <a:defRPr sz="2200"/>
            </a:lvl2pPr>
            <a:lvl3pPr marL="1371600" lvl="2" indent="-368300" algn="l">
              <a:lnSpc>
                <a:spcPct val="110000"/>
              </a:lnSpc>
              <a:spcBef>
                <a:spcPts val="0"/>
              </a:spcBef>
              <a:spcAft>
                <a:spcPts val="0"/>
              </a:spcAft>
              <a:buSzPts val="2200"/>
              <a:buFont typeface="Arial"/>
              <a:buChar char="•"/>
              <a:defRPr/>
            </a:lvl3pPr>
            <a:lvl4pPr marL="1828800" lvl="3" indent="-342900" algn="l">
              <a:lnSpc>
                <a:spcPct val="100000"/>
              </a:lnSpc>
              <a:spcBef>
                <a:spcPts val="1200"/>
              </a:spcBef>
              <a:spcAft>
                <a:spcPts val="0"/>
              </a:spcAft>
              <a:buSzPts val="1800"/>
              <a:buFont typeface="Calibri"/>
              <a:buChar char="–"/>
              <a:defRPr sz="1800"/>
            </a:lvl4pPr>
            <a:lvl5pPr marL="2286000" lvl="4" indent="-342900" algn="l">
              <a:lnSpc>
                <a:spcPct val="100000"/>
              </a:lnSpc>
              <a:spcBef>
                <a:spcPts val="360"/>
              </a:spcBef>
              <a:spcAft>
                <a:spcPts val="0"/>
              </a:spcAft>
              <a:buSzPts val="1800"/>
              <a:buFont typeface="Calibri"/>
              <a:buChar char="»"/>
              <a:defRPr sz="1800"/>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374090" y="371182"/>
            <a:ext cx="8388910" cy="7620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2pPr>
            <a:lvl3pPr marR="0" lvl="2"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3pPr>
            <a:lvl4pPr marR="0" lvl="3"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4pPr>
            <a:lvl5pPr marR="0" lvl="4"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5pPr>
            <a:lvl6pPr marR="0" lvl="5"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6pPr>
            <a:lvl7pPr marR="0" lvl="6"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7pPr>
            <a:lvl8pPr marR="0" lvl="7"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8pPr>
            <a:lvl9pPr marR="0" lvl="8" algn="l" rtl="0">
              <a:lnSpc>
                <a:spcPct val="100000"/>
              </a:lnSpc>
              <a:spcBef>
                <a:spcPts val="0"/>
              </a:spcBef>
              <a:spcAft>
                <a:spcPts val="0"/>
              </a:spcAft>
              <a:buClr>
                <a:srgbClr val="000000"/>
              </a:buClr>
              <a:buSzPts val="1400"/>
              <a:buFont typeface="Arial"/>
              <a:buNone/>
              <a:defRPr sz="3600" b="1" i="0" u="none" strike="noStrike" cap="none">
                <a:solidFill>
                  <a:schemeClr val="dk1"/>
                </a:solidFill>
                <a:latin typeface="Arial Narrow"/>
                <a:ea typeface="Arial Narrow"/>
                <a:cs typeface="Arial Narrow"/>
                <a:sym typeface="Arial Narrow"/>
              </a:defRPr>
            </a:lvl9pPr>
          </a:lstStyle>
          <a:p>
            <a:endParaRPr/>
          </a:p>
        </p:txBody>
      </p:sp>
      <p:sp>
        <p:nvSpPr>
          <p:cNvPr id="11" name="Google Shape;11;p22"/>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lvl1pPr marL="457200" marR="0" lvl="0" indent="-327660" algn="l" rtl="0">
              <a:lnSpc>
                <a:spcPct val="100000"/>
              </a:lnSpc>
              <a:spcBef>
                <a:spcPts val="520"/>
              </a:spcBef>
              <a:spcAft>
                <a:spcPts val="0"/>
              </a:spcAft>
              <a:buClr>
                <a:srgbClr val="4B2A85"/>
              </a:buClr>
              <a:buSzPts val="1560"/>
              <a:buFont typeface="Noto Sans Symbols"/>
              <a:buChar char="❖"/>
              <a:defRPr sz="2600" b="1" i="0" u="none" strike="noStrike" cap="none">
                <a:solidFill>
                  <a:schemeClr val="dk1"/>
                </a:solidFill>
                <a:latin typeface="Calibri"/>
                <a:ea typeface="Calibri"/>
                <a:cs typeface="Calibri"/>
                <a:sym typeface="Calibri"/>
              </a:defRPr>
            </a:lvl1pPr>
            <a:lvl2pPr marL="914400" marR="0" lvl="1" indent="-382269" algn="l" rtl="0">
              <a:lnSpc>
                <a:spcPct val="100000"/>
              </a:lnSpc>
              <a:spcBef>
                <a:spcPts val="440"/>
              </a:spcBef>
              <a:spcAft>
                <a:spcPts val="0"/>
              </a:spcAft>
              <a:buClr>
                <a:srgbClr val="4B2A85"/>
              </a:buClr>
              <a:buSzPts val="2420"/>
              <a:buFont typeface="Calibri"/>
              <a:buChar char="▪"/>
              <a:defRPr sz="2200" b="0" i="0" u="none" strike="noStrike" cap="none">
                <a:solidFill>
                  <a:schemeClr val="dk1"/>
                </a:solidFill>
                <a:latin typeface="Calibri"/>
                <a:ea typeface="Calibri"/>
                <a:cs typeface="Calibri"/>
                <a:sym typeface="Calibri"/>
              </a:defRPr>
            </a:lvl2pPr>
            <a:lvl3pPr marL="1371600" marR="0" lvl="2" indent="-330200" algn="l" rtl="0">
              <a:lnSpc>
                <a:spcPct val="100000"/>
              </a:lnSpc>
              <a:spcBef>
                <a:spcPts val="400"/>
              </a:spcBef>
              <a:spcAft>
                <a:spcPts val="0"/>
              </a:spcAft>
              <a:buClr>
                <a:srgbClr val="4B2A85"/>
              </a:buClr>
              <a:buSzPts val="1600"/>
              <a:buFont typeface="Calibri"/>
              <a:buChar char="•"/>
              <a:defRPr sz="20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rgbClr val="4B2A85"/>
              </a:buClr>
              <a:buSzPts val="2000"/>
              <a:buFont typeface="Calibri"/>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Calibri"/>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sldNum" idx="12"/>
          </p:nvPr>
        </p:nvSpPr>
        <p:spPr>
          <a:xfrm>
            <a:off x="8534400" y="6492875"/>
            <a:ext cx="609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1pPr>
            <a:lvl2pPr marL="0" marR="0" lvl="1"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2pPr>
            <a:lvl3pPr marL="0" marR="0" lvl="2"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3pPr>
            <a:lvl4pPr marL="0" marR="0" lvl="3"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4pPr>
            <a:lvl5pPr marL="0" marR="0" lvl="4"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5pPr>
            <a:lvl6pPr marL="0" marR="0" lvl="5"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6pPr>
            <a:lvl7pPr marL="0" marR="0" lvl="6"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7pPr>
            <a:lvl8pPr marL="0" marR="0" lvl="7"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8pPr>
            <a:lvl9pPr marL="0" marR="0" lvl="8" indent="0" algn="ctr" rtl="0">
              <a:lnSpc>
                <a:spcPct val="100000"/>
              </a:lnSpc>
              <a:spcBef>
                <a:spcPts val="0"/>
              </a:spcBef>
              <a:spcAft>
                <a:spcPts val="0"/>
              </a:spcAft>
              <a:buClr>
                <a:srgbClr val="000000"/>
              </a:buClr>
              <a:buSzPts val="1200"/>
              <a:buFont typeface="Arial"/>
              <a:buNone/>
              <a:defRPr sz="1200" b="1" i="0" u="none" strike="noStrike" cap="none">
                <a:solidFill>
                  <a:srgbClr val="4B2A85"/>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en-US"/>
              <a:t>‹#›</a:t>
            </a:fld>
            <a:endParaRPr/>
          </a:p>
        </p:txBody>
      </p:sp>
      <p:sp>
        <p:nvSpPr>
          <p:cNvPr id="9" name="Google Shape;13;p22">
            <a:extLst>
              <a:ext uri="{FF2B5EF4-FFF2-40B4-BE49-F238E27FC236}">
                <a16:creationId xmlns:a16="http://schemas.microsoft.com/office/drawing/2014/main" id="{1B09BA6A-6815-66AD-6F37-ACE50018C042}"/>
              </a:ext>
            </a:extLst>
          </p:cNvPr>
          <p:cNvSpPr/>
          <p:nvPr userDrawn="1"/>
        </p:nvSpPr>
        <p:spPr>
          <a:xfrm>
            <a:off x="0" y="0"/>
            <a:ext cx="9144000" cy="228600"/>
          </a:xfrm>
          <a:prstGeom prst="rect">
            <a:avLst/>
          </a:prstGeom>
          <a:solidFill>
            <a:srgbClr val="4B2A8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Times New Roman"/>
              <a:ea typeface="Times New Roman"/>
              <a:cs typeface="Times New Roman"/>
              <a:sym typeface="Times New Roman"/>
            </a:endParaRPr>
          </a:p>
        </p:txBody>
      </p:sp>
      <p:pic>
        <p:nvPicPr>
          <p:cNvPr id="17" name="Google Shape;14;p22">
            <a:extLst>
              <a:ext uri="{FF2B5EF4-FFF2-40B4-BE49-F238E27FC236}">
                <a16:creationId xmlns:a16="http://schemas.microsoft.com/office/drawing/2014/main" id="{94B7C601-244B-413D-6D56-D8054F9F000F}"/>
              </a:ext>
            </a:extLst>
          </p:cNvPr>
          <p:cNvPicPr preferRelativeResize="0"/>
          <p:nvPr userDrawn="1"/>
        </p:nvPicPr>
        <p:blipFill rotWithShape="1">
          <a:blip r:embed="rId4">
            <a:alphaModFix/>
          </a:blip>
          <a:srcRect/>
          <a:stretch/>
        </p:blipFill>
        <p:spPr>
          <a:xfrm>
            <a:off x="26376" y="25342"/>
            <a:ext cx="2150721" cy="169037"/>
          </a:xfrm>
          <a:prstGeom prst="rect">
            <a:avLst/>
          </a:prstGeom>
          <a:noFill/>
          <a:ln>
            <a:noFill/>
          </a:ln>
        </p:spPr>
      </p:pic>
      <p:sp>
        <p:nvSpPr>
          <p:cNvPr id="18" name="Google Shape;16;p22">
            <a:extLst>
              <a:ext uri="{FF2B5EF4-FFF2-40B4-BE49-F238E27FC236}">
                <a16:creationId xmlns:a16="http://schemas.microsoft.com/office/drawing/2014/main" id="{A7CCA819-AE9C-8BA1-8C91-BA7C19D74BE8}"/>
              </a:ext>
            </a:extLst>
          </p:cNvPr>
          <p:cNvSpPr txBox="1"/>
          <p:nvPr userDrawn="1"/>
        </p:nvSpPr>
        <p:spPr>
          <a:xfrm>
            <a:off x="0" y="27429"/>
            <a:ext cx="9144000" cy="169277"/>
          </a:xfrm>
          <a:prstGeom prst="rect">
            <a:avLst/>
          </a:prstGeom>
          <a:noFill/>
          <a:ln>
            <a:noFill/>
          </a:ln>
        </p:spPr>
        <p:txBody>
          <a:bodyPr spcFirstLastPara="1" wrap="square" lIns="91425" tIns="0" rIns="91425" bIns="0" anchor="ctr" anchorCtr="0">
            <a:sp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Lecture 11: Test Taking Strategies &amp; Midterm Practice Exam</a:t>
            </a:r>
            <a:endParaRPr sz="1400" b="0" i="0" u="none" strike="noStrike" cap="none" dirty="0">
              <a:solidFill>
                <a:srgbClr val="000000"/>
              </a:solidFill>
              <a:latin typeface="Arial"/>
              <a:ea typeface="Arial"/>
              <a:cs typeface="Arial"/>
              <a:sym typeface="Arial"/>
            </a:endParaRPr>
          </a:p>
        </p:txBody>
      </p:sp>
      <p:sp>
        <p:nvSpPr>
          <p:cNvPr id="19" name="Google Shape;15;p22">
            <a:extLst>
              <a:ext uri="{FF2B5EF4-FFF2-40B4-BE49-F238E27FC236}">
                <a16:creationId xmlns:a16="http://schemas.microsoft.com/office/drawing/2014/main" id="{C1005897-EBCF-9A5A-F117-8BF080EEBBE0}"/>
              </a:ext>
            </a:extLst>
          </p:cNvPr>
          <p:cNvSpPr txBox="1"/>
          <p:nvPr userDrawn="1"/>
        </p:nvSpPr>
        <p:spPr>
          <a:xfrm>
            <a:off x="7362275" y="27425"/>
            <a:ext cx="1781700" cy="169200"/>
          </a:xfrm>
          <a:prstGeom prst="rect">
            <a:avLst/>
          </a:prstGeom>
          <a:noFill/>
          <a:ln>
            <a:noFill/>
          </a:ln>
        </p:spPr>
        <p:txBody>
          <a:bodyPr spcFirstLastPara="1" wrap="square" lIns="91425" tIns="0" rIns="91425" bIns="0" anchor="ctr" anchorCtr="0">
            <a:spAutoFit/>
          </a:bodyPr>
          <a:lstStyle/>
          <a:p>
            <a:pPr marL="0" marR="0" lvl="0" indent="0" algn="r" rtl="0">
              <a:lnSpc>
                <a:spcPct val="100000"/>
              </a:lnSpc>
              <a:spcBef>
                <a:spcPts val="0"/>
              </a:spcBef>
              <a:spcAft>
                <a:spcPts val="0"/>
              </a:spcAft>
              <a:buClr>
                <a:srgbClr val="000000"/>
              </a:buClr>
              <a:buSzPts val="1100"/>
              <a:buFont typeface="Arial"/>
              <a:buNone/>
            </a:pPr>
            <a:r>
              <a:rPr lang="en-US" sz="1100" b="0" i="0" u="none" strike="noStrike" cap="none" dirty="0">
                <a:solidFill>
                  <a:schemeClr val="lt1"/>
                </a:solidFill>
                <a:latin typeface="Arial"/>
                <a:ea typeface="Arial"/>
                <a:cs typeface="Arial"/>
                <a:sym typeface="Arial"/>
              </a:rPr>
              <a:t>CSE 390B, Spring 2022</a:t>
            </a:r>
            <a:endParaRPr sz="1100" b="0" i="0" u="none" strike="noStrike" cap="none" dirty="0">
              <a:solidFill>
                <a:schemeClr val="lt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1"/>
          <p:cNvSpPr txBox="1">
            <a:spLocks noGrp="1"/>
          </p:cNvSpPr>
          <p:nvPr>
            <p:ph type="ctrTitle"/>
          </p:nvPr>
        </p:nvSpPr>
        <p:spPr>
          <a:xfrm>
            <a:off x="685800" y="2431662"/>
            <a:ext cx="7772400" cy="1789112"/>
          </a:xfrm>
          <a:prstGeom prst="rect">
            <a:avLst/>
          </a:prstGeom>
          <a:noFill/>
          <a:ln>
            <a:noFill/>
          </a:ln>
        </p:spPr>
        <p:txBody>
          <a:bodyPr spcFirstLastPara="1" wrap="square" lIns="91425" tIns="45700" rIns="91425" bIns="45700" anchor="t" anchorCtr="0">
            <a:noAutofit/>
          </a:bodyPr>
          <a:lstStyle/>
          <a:p>
            <a:pPr lvl="0"/>
            <a:r>
              <a:rPr lang="en-US"/>
              <a:t>Test Taking </a:t>
            </a:r>
            <a:r>
              <a:rPr lang="en-US" dirty="0"/>
              <a:t>Strategies &amp;</a:t>
            </a:r>
            <a:br>
              <a:rPr lang="en-US" dirty="0"/>
            </a:br>
            <a:r>
              <a:rPr lang="en-US" dirty="0"/>
              <a:t>Midterm Practice </a:t>
            </a:r>
            <a:r>
              <a:rPr lang="en-US" b="0" dirty="0"/>
              <a:t>Exam</a:t>
            </a:r>
            <a:br>
              <a:rPr lang="en-US" b="0" dirty="0"/>
            </a:br>
            <a:endParaRPr sz="3100" dirty="0"/>
          </a:p>
          <a:p>
            <a:pPr marL="0" lvl="0" indent="0" algn="l" rtl="0">
              <a:lnSpc>
                <a:spcPct val="80000"/>
              </a:lnSpc>
              <a:spcBef>
                <a:spcPts val="0"/>
              </a:spcBef>
              <a:spcAft>
                <a:spcPts val="0"/>
              </a:spcAft>
              <a:buSzPts val="1400"/>
              <a:buNone/>
            </a:pPr>
            <a:endParaRPr sz="2400" i="1" dirty="0"/>
          </a:p>
        </p:txBody>
      </p:sp>
      <p:sp>
        <p:nvSpPr>
          <p:cNvPr id="54" name="Google Shape;54;p1"/>
          <p:cNvSpPr txBox="1">
            <a:spLocks noGrp="1"/>
          </p:cNvSpPr>
          <p:nvPr>
            <p:ph type="subTitle" idx="1"/>
          </p:nvPr>
        </p:nvSpPr>
        <p:spPr>
          <a:xfrm>
            <a:off x="685800" y="5221904"/>
            <a:ext cx="7772400" cy="1292251"/>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40"/>
              <a:buNone/>
            </a:pPr>
            <a:r>
              <a:rPr lang="en-US" sz="2400" dirty="0"/>
              <a:t>Test Taking Strategies, Midterm Practice Exam, Mock Exam Walkthrough, Revisiting the Metacognition Cycle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40" name="Google Shape;4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dirty="0">
                <a:solidFill>
                  <a:schemeClr val="tx1"/>
                </a:solidFill>
              </a:rPr>
              <a:t>Test Taking Strategies</a:t>
            </a:r>
          </a:p>
          <a:p>
            <a:pPr marL="640080" lvl="1" indent="-283464"/>
            <a:r>
              <a:rPr lang="en-US" dirty="0">
                <a:solidFill>
                  <a:schemeClr val="tx1"/>
                </a:solidFill>
              </a:rPr>
              <a:t>Maximizing Success on Exam Day</a:t>
            </a:r>
          </a:p>
          <a:p>
            <a:pPr marL="347472" lvl="0" indent="-347472" algn="l" rtl="0">
              <a:lnSpc>
                <a:spcPct val="110000"/>
              </a:lnSpc>
              <a:spcBef>
                <a:spcPts val="440"/>
              </a:spcBef>
              <a:spcAft>
                <a:spcPts val="0"/>
              </a:spcAft>
              <a:buSzPts val="2080"/>
              <a:buFont typeface="Noto Sans Symbols"/>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a:t>
            </a:r>
            <a:endParaRPr dirty="0">
              <a:solidFill>
                <a:schemeClr val="tx1"/>
              </a:solidFill>
            </a:endParaRPr>
          </a:p>
          <a:p>
            <a:pPr marL="640080" lvl="1" indent="-283464"/>
            <a:r>
              <a:rPr lang="en-US" dirty="0">
                <a:solidFill>
                  <a:schemeClr val="tx1"/>
                </a:solidFill>
              </a:rPr>
              <a:t>Mock Exam, Debrief, and Reflection</a:t>
            </a:r>
          </a:p>
          <a:p>
            <a:pPr marL="640080" lvl="1" indent="-129794" algn="l" rtl="0">
              <a:lnSpc>
                <a:spcPct val="110000"/>
              </a:lnSpc>
              <a:spcBef>
                <a:spcPts val="24"/>
              </a:spcBef>
              <a:spcAft>
                <a:spcPts val="0"/>
              </a:spcAft>
              <a:buSzPts val="2420"/>
              <a:buNone/>
            </a:pPr>
            <a:endParaRPr sz="2800"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Midterm Practice Exam Walkthrough</a:t>
            </a:r>
            <a:endParaRPr b="1" dirty="0">
              <a:solidFill>
                <a:srgbClr val="4B2A85"/>
              </a:solidFill>
            </a:endParaRPr>
          </a:p>
          <a:p>
            <a:pPr marL="640080" lvl="1" indent="-283464" algn="l" rtl="0">
              <a:lnSpc>
                <a:spcPct val="110000"/>
              </a:lnSpc>
              <a:spcBef>
                <a:spcPts val="24"/>
              </a:spcBef>
              <a:spcAft>
                <a:spcPts val="0"/>
              </a:spcAft>
              <a:buSzPts val="2420"/>
              <a:buChar char="▪"/>
            </a:pPr>
            <a:r>
              <a:rPr lang="en-US" b="1" dirty="0">
                <a:solidFill>
                  <a:srgbClr val="4B2A85"/>
                </a:solidFill>
              </a:rPr>
              <a:t>Solutions and Exploring Sample Rubrics</a:t>
            </a:r>
            <a:endParaRPr b="1" dirty="0">
              <a:solidFill>
                <a:srgbClr val="4B2A85"/>
              </a:solidFill>
            </a:endParaRPr>
          </a:p>
          <a:p>
            <a:pPr marL="347472" lvl="0" indent="-215392" algn="l" rtl="0">
              <a:lnSpc>
                <a:spcPct val="110000"/>
              </a:lnSpc>
              <a:spcBef>
                <a:spcPts val="440"/>
              </a:spcBef>
              <a:spcAft>
                <a:spcPts val="0"/>
              </a:spcAft>
              <a:buSzPts val="2080"/>
              <a:buFont typeface="Noto Sans Symbols"/>
              <a:buNone/>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Revisiting the Metacognition Cycle</a:t>
            </a:r>
          </a:p>
          <a:p>
            <a:pPr marL="640080" lvl="1" indent="-283464"/>
            <a:r>
              <a:rPr lang="en-US" dirty="0">
                <a:solidFill>
                  <a:schemeClr val="tx1"/>
                </a:solidFill>
              </a:rPr>
              <a:t>Applying Metacognition to Exams </a:t>
            </a:r>
          </a:p>
        </p:txBody>
      </p:sp>
      <p:sp>
        <p:nvSpPr>
          <p:cNvPr id="41" name="Google Shape;4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10</a:t>
            </a:fld>
            <a:endParaRPr/>
          </a:p>
        </p:txBody>
      </p:sp>
    </p:spTree>
    <p:extLst>
      <p:ext uri="{BB962C8B-B14F-4D97-AF65-F5344CB8AC3E}">
        <p14:creationId xmlns:p14="http://schemas.microsoft.com/office/powerpoint/2010/main" val="981717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34"/>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Question 1: Circuit Design</a:t>
            </a:r>
            <a:endParaRPr dirty="0"/>
          </a:p>
        </p:txBody>
      </p:sp>
      <p:sp>
        <p:nvSpPr>
          <p:cNvPr id="81" name="Google Shape;81;p34"/>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11</a:t>
            </a:fld>
            <a:endParaRPr/>
          </a:p>
        </p:txBody>
      </p:sp>
      <p:sp>
        <p:nvSpPr>
          <p:cNvPr id="82" name="Google Shape;82;p34"/>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a: Truth Table</a:t>
            </a:r>
            <a:endParaRPr sz="1800" b="1" i="0" u="none" strike="noStrike" cap="none" dirty="0">
              <a:solidFill>
                <a:srgbClr val="000000"/>
              </a:solidFill>
              <a:latin typeface="Calibri"/>
              <a:ea typeface="Calibri"/>
              <a:cs typeface="Calibri"/>
              <a:sym typeface="Calibri"/>
            </a:endParaRPr>
          </a:p>
        </p:txBody>
      </p:sp>
      <p:sp>
        <p:nvSpPr>
          <p:cNvPr id="84" name="Google Shape;84;p34"/>
          <p:cNvSpPr txBox="1"/>
          <p:nvPr/>
        </p:nvSpPr>
        <p:spPr>
          <a:xfrm>
            <a:off x="4726625" y="2725125"/>
            <a:ext cx="3000000" cy="450093"/>
          </a:xfrm>
          <a:prstGeom prst="rect">
            <a:avLst/>
          </a:prstGeom>
          <a:noFill/>
          <a:ln>
            <a:noFill/>
          </a:ln>
        </p:spPr>
        <p:txBody>
          <a:bodyPr spcFirstLastPara="1" wrap="square" lIns="91425" tIns="91425" rIns="91425" bIns="91425" anchor="t" anchorCtr="0">
            <a:spAutoFit/>
          </a:bodyPr>
          <a:lstStyle/>
          <a:p>
            <a:pPr lvl="0">
              <a:lnSpc>
                <a:spcPct val="115000"/>
              </a:lnSpc>
              <a:buSzPts val="1500"/>
            </a:pP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11</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0" i="0" u="none" strike="noStrike" cap="none"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10</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01</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00</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0"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11</a:t>
            </a:r>
            <a:endParaRPr sz="1800" b="1" i="0" u="none" strike="noStrike" cap="none" dirty="0">
              <a:solidFill>
                <a:srgbClr val="000000"/>
              </a:solidFill>
              <a:latin typeface="Courier New" panose="02070309020205020404" pitchFamily="49" charset="0"/>
              <a:cs typeface="Courier New" panose="02070309020205020404" pitchFamily="49" charset="0"/>
              <a:sym typeface="Arial"/>
            </a:endParaRPr>
          </a:p>
        </p:txBody>
      </p:sp>
      <p:graphicFrame>
        <p:nvGraphicFramePr>
          <p:cNvPr id="11"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B55BC9FE-E3E3-8C0F-25F3-DC8F28670ECC}"/>
              </a:ext>
            </a:extLst>
          </p:cNvPr>
          <p:cNvGraphicFramePr/>
          <p:nvPr>
            <p:extLst>
              <p:ext uri="{D42A27DB-BD31-4B8C-83A1-F6EECF244321}">
                <p14:modId xmlns:p14="http://schemas.microsoft.com/office/powerpoint/2010/main" val="4023391017"/>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cxnSp>
        <p:nvCxnSpPr>
          <p:cNvPr id="12" name="Straight Connector 11">
            <a:extLst>
              <a:ext uri="{FF2B5EF4-FFF2-40B4-BE49-F238E27FC236}">
                <a16:creationId xmlns:a16="http://schemas.microsoft.com/office/drawing/2014/main" id="{2B5A61EF-76E7-9029-5ACF-1EB34BA1DB86}"/>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3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91" name="Google Shape;91;p3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12</a:t>
            </a:fld>
            <a:endParaRPr/>
          </a:p>
        </p:txBody>
      </p:sp>
      <p:sp>
        <p:nvSpPr>
          <p:cNvPr id="92" name="Google Shape;92;p35"/>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94" name="Google Shape;94;p35"/>
          <p:cNvSpPr txBox="1"/>
          <p:nvPr/>
        </p:nvSpPr>
        <p:spPr>
          <a:xfrm>
            <a:off x="4726625" y="2725125"/>
            <a:ext cx="3000000" cy="450093"/>
          </a:xfrm>
          <a:prstGeom prst="rect">
            <a:avLst/>
          </a:prstGeom>
          <a:noFill/>
          <a:ln>
            <a:noFill/>
          </a:ln>
        </p:spPr>
        <p:txBody>
          <a:bodyPr spcFirstLastPara="1" wrap="square" lIns="91425" tIns="91425" rIns="91425" bIns="91425" anchor="t" anchorCtr="0">
            <a:spAutoFit/>
          </a:bodyPr>
          <a:lstStyle/>
          <a:p>
            <a:pPr lvl="0">
              <a:lnSpc>
                <a:spcPct val="115000"/>
              </a:lnSpc>
              <a:buSzPts val="1500"/>
            </a:pPr>
            <a:r>
              <a:rPr lang="en-US" sz="1500" b="1" i="0" u="none" strike="noStrike" cap="none" dirty="0">
                <a:solidFill>
                  <a:schemeClr val="dk1"/>
                </a:solidFill>
                <a:highlight>
                  <a:srgbClr val="FF9900"/>
                </a:highlight>
                <a:latin typeface="Courier New" panose="02070309020205020404" pitchFamily="49" charset="0"/>
                <a:cs typeface="Courier New" panose="02070309020205020404" pitchFamily="49" charset="0"/>
                <a:sym typeface="Arial"/>
              </a:rPr>
              <a:t>11</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highlight>
                  <a:srgbClr val="FFFF00"/>
                </a:highlight>
                <a:latin typeface="Courier New" panose="02070309020205020404" pitchFamily="49" charset="0"/>
                <a:cs typeface="Courier New" panose="02070309020205020404" pitchFamily="49" charset="0"/>
                <a:sym typeface="Arial"/>
              </a:rPr>
              <a:t>10</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highlight>
                  <a:srgbClr val="00FF00"/>
                </a:highlight>
                <a:latin typeface="Courier New" panose="02070309020205020404" pitchFamily="49" charset="0"/>
                <a:cs typeface="Courier New" panose="02070309020205020404" pitchFamily="49" charset="0"/>
                <a:sym typeface="Arial"/>
              </a:rPr>
              <a:t>01</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i="0" u="none" strike="noStrike" cap="none" dirty="0">
                <a:solidFill>
                  <a:schemeClr val="dk1"/>
                </a:solidFill>
                <a:highlight>
                  <a:srgbClr val="00FFFF"/>
                </a:highlight>
                <a:latin typeface="Courier New" panose="02070309020205020404" pitchFamily="49" charset="0"/>
                <a:cs typeface="Courier New" panose="02070309020205020404" pitchFamily="49" charset="0"/>
                <a:sym typeface="Arial"/>
              </a:rPr>
              <a:t>00</a:t>
            </a:r>
            <a:r>
              <a:rPr lang="en-US" sz="1500" b="1" i="0" u="none" strike="noStrike" cap="none" dirty="0">
                <a:solidFill>
                  <a:schemeClr val="dk1"/>
                </a:solidFill>
                <a:latin typeface="Courier New" panose="02070309020205020404" pitchFamily="49" charset="0"/>
                <a:cs typeface="Courier New" panose="02070309020205020404" pitchFamily="49" charset="0"/>
                <a:sym typeface="Arial"/>
              </a:rPr>
              <a:t> </a:t>
            </a:r>
            <a:r>
              <a:rPr lang="en-US" sz="1500" b="1" dirty="0">
                <a:solidFill>
                  <a:schemeClr val="dk1"/>
                </a:solidFill>
                <a:latin typeface="Courier New" panose="02070309020205020404" pitchFamily="49" charset="0"/>
                <a:cs typeface="Courier New" panose="02070309020205020404" pitchFamily="49" charset="0"/>
                <a:sym typeface="Wingdings" pitchFamily="2" charset="2"/>
              </a:rPr>
              <a:t> </a:t>
            </a:r>
            <a:r>
              <a:rPr lang="en-US" sz="1500" b="1" i="0" u="none" strike="noStrike" cap="none" dirty="0">
                <a:solidFill>
                  <a:schemeClr val="dk1"/>
                </a:solidFill>
                <a:highlight>
                  <a:srgbClr val="FF9900"/>
                </a:highlight>
                <a:latin typeface="Courier New" panose="02070309020205020404" pitchFamily="49" charset="0"/>
                <a:cs typeface="Courier New" panose="02070309020205020404" pitchFamily="49" charset="0"/>
                <a:sym typeface="Arial"/>
              </a:rPr>
              <a:t>11</a:t>
            </a:r>
            <a:endParaRPr sz="1800" b="1" i="0" u="none" strike="noStrike" cap="none" dirty="0">
              <a:solidFill>
                <a:srgbClr val="000000"/>
              </a:solidFill>
              <a:highlight>
                <a:srgbClr val="FF9900"/>
              </a:highlight>
              <a:latin typeface="Courier New" panose="02070309020205020404" pitchFamily="49" charset="0"/>
              <a:cs typeface="Courier New" panose="02070309020205020404" pitchFamily="49" charset="0"/>
              <a:sym typeface="Arial"/>
            </a:endParaRPr>
          </a:p>
        </p:txBody>
      </p:sp>
      <p:graphicFrame>
        <p:nvGraphicFramePr>
          <p:cNvPr id="9"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5E26EA9B-8F82-0DDC-39B7-C5598CD45522}"/>
              </a:ext>
            </a:extLst>
          </p:cNvPr>
          <p:cNvGraphicFramePr/>
          <p:nvPr>
            <p:extLst>
              <p:ext uri="{D42A27DB-BD31-4B8C-83A1-F6EECF244321}">
                <p14:modId xmlns:p14="http://schemas.microsoft.com/office/powerpoint/2010/main" val="2460677012"/>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0</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99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cxnSp>
        <p:nvCxnSpPr>
          <p:cNvPr id="10" name="Straight Connector 9">
            <a:extLst>
              <a:ext uri="{FF2B5EF4-FFF2-40B4-BE49-F238E27FC236}">
                <a16:creationId xmlns:a16="http://schemas.microsoft.com/office/drawing/2014/main" id="{35B5752E-2DE2-BF85-5190-2ED49FACF511}"/>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extLst>
              <p:ext uri="{D42A27DB-BD31-4B8C-83A1-F6EECF244321}">
                <p14:modId xmlns:p14="http://schemas.microsoft.com/office/powerpoint/2010/main" val="3531309765"/>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13</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5" y="4185300"/>
            <a:ext cx="3300300"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endParaRPr sz="1800" b="0" i="0" u="none" strike="noStrike" cap="none" dirty="0">
              <a:solidFill>
                <a:srgbClr val="000000"/>
              </a:solidFill>
              <a:latin typeface="Calibri"/>
              <a:ea typeface="Calibri"/>
              <a:cs typeface="Calibri"/>
              <a:sym typeface="Calibri"/>
            </a:endParaRPr>
          </a:p>
        </p:txBody>
      </p:sp>
      <p:sp>
        <p:nvSpPr>
          <p:cNvPr id="104" name="Google Shape;104;p36"/>
          <p:cNvSpPr txBox="1"/>
          <p:nvPr/>
        </p:nvSpPr>
        <p:spPr>
          <a:xfrm>
            <a:off x="4633125" y="4686000"/>
            <a:ext cx="33003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7" name="Google Shape;107;p36"/>
          <p:cNvSpPr txBox="1"/>
          <p:nvPr/>
        </p:nvSpPr>
        <p:spPr>
          <a:xfrm>
            <a:off x="3985421" y="2166711"/>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FFFF00"/>
              </a:highlight>
              <a:latin typeface="Cambria Math" panose="02040503050406030204" pitchFamily="18" charset="0"/>
              <a:ea typeface="Cambria Math" panose="02040503050406030204" pitchFamily="18" charset="0"/>
              <a:sym typeface="Arial"/>
            </a:endParaRPr>
          </a:p>
        </p:txBody>
      </p:sp>
      <p:sp>
        <p:nvSpPr>
          <p:cNvPr id="108" name="Google Shape;108;p36"/>
          <p:cNvSpPr txBox="1"/>
          <p:nvPr/>
        </p:nvSpPr>
        <p:spPr>
          <a:xfrm>
            <a:off x="3984990" y="3518036"/>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00FF00"/>
              </a:highlight>
              <a:latin typeface="Cambria Math" panose="02040503050406030204" pitchFamily="18" charset="0"/>
              <a:ea typeface="Cambria Math" panose="02040503050406030204" pitchFamily="18" charset="0"/>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extLst>
              <p:ext uri="{D42A27DB-BD31-4B8C-83A1-F6EECF244321}">
                <p14:modId xmlns:p14="http://schemas.microsoft.com/office/powerpoint/2010/main" val="1759498902"/>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14</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5" y="4185300"/>
            <a:ext cx="3300300"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p:txBody>
      </p:sp>
      <p:sp>
        <p:nvSpPr>
          <p:cNvPr id="104" name="Google Shape;104;p36"/>
          <p:cNvSpPr txBox="1"/>
          <p:nvPr/>
        </p:nvSpPr>
        <p:spPr>
          <a:xfrm>
            <a:off x="4633125" y="4686000"/>
            <a:ext cx="33003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7" name="Google Shape;107;p36"/>
          <p:cNvSpPr txBox="1"/>
          <p:nvPr/>
        </p:nvSpPr>
        <p:spPr>
          <a:xfrm>
            <a:off x="3985421" y="2166711"/>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FFFF00"/>
              </a:highlight>
              <a:latin typeface="Cambria Math" panose="02040503050406030204" pitchFamily="18" charset="0"/>
              <a:ea typeface="Cambria Math" panose="02040503050406030204" pitchFamily="18" charset="0"/>
              <a:sym typeface="Arial"/>
            </a:endParaRPr>
          </a:p>
        </p:txBody>
      </p:sp>
      <p:sp>
        <p:nvSpPr>
          <p:cNvPr id="108" name="Google Shape;108;p36"/>
          <p:cNvSpPr txBox="1"/>
          <p:nvPr/>
        </p:nvSpPr>
        <p:spPr>
          <a:xfrm>
            <a:off x="3984990" y="3518036"/>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00FF00"/>
              </a:highlight>
              <a:latin typeface="Cambria Math" panose="02040503050406030204" pitchFamily="18" charset="0"/>
              <a:ea typeface="Cambria Math" panose="02040503050406030204" pitchFamily="18" charset="0"/>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86472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extLst>
              <p:ext uri="{D42A27DB-BD31-4B8C-83A1-F6EECF244321}">
                <p14:modId xmlns:p14="http://schemas.microsoft.com/office/powerpoint/2010/main" val="2036195808"/>
              </p:ext>
            </p:extLst>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15</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4" y="4185300"/>
            <a:ext cx="6228925"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t>
            </a: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1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&amp;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[Factor out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endParaRPr lang="en-US" sz="1800" baseline="-25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9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1]</a:t>
            </a:r>
            <a:endParaRPr lang="en-US" sz="1800" dirty="0">
              <a:latin typeface="Cambria Math" panose="02040503050406030204" pitchFamily="18" charset="0"/>
              <a:ea typeface="Cambria Math" panose="02040503050406030204" pitchFamily="18" charset="0"/>
              <a:cs typeface="Calibri"/>
              <a:sym typeface="Calibri"/>
            </a:endParaRP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p:txBody>
      </p:sp>
      <p:sp>
        <p:nvSpPr>
          <p:cNvPr id="104" name="Google Shape;104;p36"/>
          <p:cNvSpPr txBox="1"/>
          <p:nvPr/>
        </p:nvSpPr>
        <p:spPr>
          <a:xfrm>
            <a:off x="4633125" y="4686000"/>
            <a:ext cx="33003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7" name="Google Shape;107;p36"/>
          <p:cNvSpPr txBox="1"/>
          <p:nvPr/>
        </p:nvSpPr>
        <p:spPr>
          <a:xfrm>
            <a:off x="3985421" y="2166711"/>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FF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FFFF00"/>
              </a:highlight>
              <a:latin typeface="Cambria Math" panose="02040503050406030204" pitchFamily="18" charset="0"/>
              <a:ea typeface="Cambria Math" panose="02040503050406030204" pitchFamily="18" charset="0"/>
              <a:sym typeface="Arial"/>
            </a:endParaRPr>
          </a:p>
        </p:txBody>
      </p:sp>
      <p:sp>
        <p:nvSpPr>
          <p:cNvPr id="108" name="Google Shape;108;p36"/>
          <p:cNvSpPr txBox="1"/>
          <p:nvPr/>
        </p:nvSpPr>
        <p:spPr>
          <a:xfrm>
            <a:off x="3984990" y="3518036"/>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t+1</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 (~A</a:t>
            </a:r>
            <a:r>
              <a:rPr lang="en-US" sz="1800" b="0" i="0" u="none" strike="noStrike" cap="none" baseline="-25000"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 &amp; ~</a:t>
            </a:r>
            <a:r>
              <a:rPr lang="en-US" sz="1800" b="0" i="0" u="none" strike="noStrike" cap="none"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B</a:t>
            </a:r>
            <a:r>
              <a:rPr lang="en-US" sz="1800" b="0" i="0" u="none" strike="noStrike" cap="none" baseline="-25000" dirty="0" err="1">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t</a:t>
            </a:r>
            <a:r>
              <a:rPr lang="en-US" sz="1800" b="0" i="0" u="none" strike="noStrike" cap="none" dirty="0">
                <a:solidFill>
                  <a:schemeClr val="dk1"/>
                </a:solidFill>
                <a:highlight>
                  <a:srgbClr val="00FF00"/>
                </a:highlight>
                <a:latin typeface="Cambria Math" panose="02040503050406030204" pitchFamily="18" charset="0"/>
                <a:ea typeface="Cambria Math" panose="02040503050406030204" pitchFamily="18" charset="0"/>
                <a:cs typeface="Calibri"/>
                <a:sym typeface="Calibri"/>
              </a:rPr>
              <a:t>)</a:t>
            </a:r>
            <a:endParaRPr sz="1400" b="0" i="0" u="none" strike="noStrike" cap="none" dirty="0">
              <a:solidFill>
                <a:srgbClr val="000000"/>
              </a:solidFill>
              <a:highlight>
                <a:srgbClr val="00FF00"/>
              </a:highlight>
              <a:latin typeface="Cambria Math" panose="02040503050406030204" pitchFamily="18" charset="0"/>
              <a:ea typeface="Cambria Math" panose="02040503050406030204" pitchFamily="18" charset="0"/>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
        <p:nvSpPr>
          <p:cNvPr id="2" name="Rectangle 1">
            <a:extLst>
              <a:ext uri="{FF2B5EF4-FFF2-40B4-BE49-F238E27FC236}">
                <a16:creationId xmlns:a16="http://schemas.microsoft.com/office/drawing/2014/main" id="{86699979-57EB-A9FF-DCEC-A328DF1DE689}"/>
              </a:ext>
            </a:extLst>
          </p:cNvPr>
          <p:cNvSpPr/>
          <p:nvPr/>
        </p:nvSpPr>
        <p:spPr>
          <a:xfrm>
            <a:off x="6438577" y="2653899"/>
            <a:ext cx="1911101" cy="369332"/>
          </a:xfrm>
          <a:prstGeom prst="rect">
            <a:avLst/>
          </a:prstGeom>
        </p:spPr>
        <p:txBody>
          <a:bodyPr wrap="none">
            <a:spAutoFit/>
          </a:bodyPr>
          <a:lstStyle/>
          <a:p>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 (A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t>
            </a:r>
            <a:endParaRPr lang="en-US" sz="1800" dirty="0">
              <a:highlight>
                <a:srgbClr val="FF00FF"/>
              </a:highlight>
              <a:latin typeface="Cambria Math" panose="02040503050406030204" pitchFamily="18" charset="0"/>
              <a:ea typeface="Cambria Math" panose="02040503050406030204" pitchFamily="18" charset="0"/>
            </a:endParaRPr>
          </a:p>
        </p:txBody>
      </p:sp>
      <p:sp>
        <p:nvSpPr>
          <p:cNvPr id="14" name="Rectangle 13">
            <a:extLst>
              <a:ext uri="{FF2B5EF4-FFF2-40B4-BE49-F238E27FC236}">
                <a16:creationId xmlns:a16="http://schemas.microsoft.com/office/drawing/2014/main" id="{A144FC11-A08F-9E53-6D9D-7B3FD0B06220}"/>
              </a:ext>
            </a:extLst>
          </p:cNvPr>
          <p:cNvSpPr/>
          <p:nvPr/>
        </p:nvSpPr>
        <p:spPr>
          <a:xfrm>
            <a:off x="6431021" y="3564220"/>
            <a:ext cx="2076209" cy="369332"/>
          </a:xfrm>
          <a:prstGeom prst="rect">
            <a:avLst/>
          </a:prstGeom>
        </p:spPr>
        <p:txBody>
          <a:bodyPr wrap="none">
            <a:spAutoFit/>
          </a:bodyPr>
          <a:lstStyle/>
          <a:p>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 (~A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t>
            </a:r>
            <a:endParaRPr lang="en-US" sz="1800" dirty="0">
              <a:highlight>
                <a:srgbClr val="00FFFF"/>
              </a:highlight>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2757447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2" name="Google Shape;83;p34" descr="Truth table specifying the behavior for question 1. There are 5 columns. The first two columns specify the values of A and B at time t. The middle column is used as a divider and is meaningless. The last two columns specify the values of A and B at time t+1" title="Truth Table for Question 1">
            <a:extLst>
              <a:ext uri="{FF2B5EF4-FFF2-40B4-BE49-F238E27FC236}">
                <a16:creationId xmlns:a16="http://schemas.microsoft.com/office/drawing/2014/main" id="{89C0CAC3-FB5B-34BD-9787-513EDBFEF9F2}"/>
              </a:ext>
            </a:extLst>
          </p:cNvPr>
          <p:cNvGraphicFramePr/>
          <p:nvPr/>
        </p:nvGraphicFramePr>
        <p:xfrm>
          <a:off x="654923" y="1697575"/>
          <a:ext cx="3320072" cy="2281980"/>
        </p:xfrm>
        <a:graphic>
          <a:graphicData uri="http://schemas.openxmlformats.org/drawingml/2006/table">
            <a:tbl>
              <a:tblPr>
                <a:noFill/>
                <a:tableStyleId>{CB1D3B9F-A857-4C33-8FFC-6B44538719A5}</a:tableStyleId>
              </a:tblPr>
              <a:tblGrid>
                <a:gridCol w="830018">
                  <a:extLst>
                    <a:ext uri="{9D8B030D-6E8A-4147-A177-3AD203B41FA5}">
                      <a16:colId xmlns:a16="http://schemas.microsoft.com/office/drawing/2014/main" val="20000"/>
                    </a:ext>
                  </a:extLst>
                </a:gridCol>
                <a:gridCol w="789723">
                  <a:extLst>
                    <a:ext uri="{9D8B030D-6E8A-4147-A177-3AD203B41FA5}">
                      <a16:colId xmlns:a16="http://schemas.microsoft.com/office/drawing/2014/main" val="20001"/>
                    </a:ext>
                  </a:extLst>
                </a:gridCol>
                <a:gridCol w="870313">
                  <a:extLst>
                    <a:ext uri="{9D8B030D-6E8A-4147-A177-3AD203B41FA5}">
                      <a16:colId xmlns:a16="http://schemas.microsoft.com/office/drawing/2014/main" val="20003"/>
                    </a:ext>
                  </a:extLst>
                </a:gridCol>
                <a:gridCol w="830018">
                  <a:extLst>
                    <a:ext uri="{9D8B030D-6E8A-4147-A177-3AD203B41FA5}">
                      <a16:colId xmlns:a16="http://schemas.microsoft.com/office/drawing/2014/main" val="20004"/>
                    </a:ext>
                  </a:extLst>
                </a:gridCol>
              </a:tblGrid>
              <a:tr h="4735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err="1">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err="1">
                          <a:latin typeface="Courier New" panose="02070309020205020404" pitchFamily="49" charset="0"/>
                          <a:ea typeface="Calibri"/>
                          <a:cs typeface="Courier New" panose="02070309020205020404" pitchFamily="49" charset="0"/>
                          <a:sym typeface="Calibri"/>
                        </a:rPr>
                        <a:t>t</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A</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alibri"/>
                          <a:cs typeface="Courier New" panose="02070309020205020404" pitchFamily="49" charset="0"/>
                          <a:sym typeface="Calibri"/>
                        </a:rPr>
                        <a:t>B</a:t>
                      </a:r>
                      <a:r>
                        <a:rPr lang="en-US" sz="1800" b="1" u="none" strike="noStrike" cap="none" baseline="-25000" dirty="0">
                          <a:latin typeface="Courier New" panose="02070309020205020404" pitchFamily="49" charset="0"/>
                          <a:ea typeface="Calibri"/>
                          <a:cs typeface="Courier New" panose="02070309020205020404" pitchFamily="49" charset="0"/>
                          <a:sym typeface="Calibri"/>
                        </a:rPr>
                        <a:t>t+1</a:t>
                      </a:r>
                      <a:endParaRPr sz="1800" b="1" u="none" strike="noStrike" cap="none" baseline="-25000" dirty="0">
                        <a:latin typeface="Courier New" panose="02070309020205020404" pitchFamily="49" charset="0"/>
                        <a:ea typeface="Calibri"/>
                        <a:cs typeface="Courier New" panose="02070309020205020404" pitchFamily="49" charset="0"/>
                        <a:sym typeface="Calibri"/>
                      </a:endParaRPr>
                    </a:p>
                  </a:txBody>
                  <a:tcPr marL="88900" marR="88900" marT="88900" marB="88900">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254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1</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25400"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FF00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1</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latin typeface="Courier New" panose="02070309020205020404" pitchFamily="49" charset="0"/>
                          <a:ea typeface="Consolas"/>
                          <a:cs typeface="Courier New" panose="02070309020205020404" pitchFamily="49" charset="0"/>
                          <a:sym typeface="Consolas"/>
                        </a:rPr>
                        <a:t>0</a:t>
                      </a:r>
                      <a:endParaRPr sz="1800" b="1" u="none" strike="noStrike" cap="none" dirty="0">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447000">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a:latin typeface="Courier New" panose="02070309020205020404" pitchFamily="49" charset="0"/>
                          <a:ea typeface="Consolas"/>
                          <a:cs typeface="Courier New" panose="02070309020205020404" pitchFamily="49" charset="0"/>
                          <a:sym typeface="Consolas"/>
                        </a:rPr>
                        <a:t>0</a:t>
                      </a:r>
                      <a:endParaRPr sz="1800" b="1" u="none" strike="noStrike" cap="none">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00"/>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12700"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lgn="ctr">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rPr>
                        <a:t>1</a:t>
                      </a:r>
                      <a:endParaRPr sz="1800" b="1" u="none" strike="noStrike" cap="none" dirty="0">
                        <a:highlight>
                          <a:srgbClr val="00FFFF"/>
                        </a:highlight>
                        <a:latin typeface="Courier New" panose="02070309020205020404" pitchFamily="49" charset="0"/>
                        <a:ea typeface="Consolas"/>
                        <a:cs typeface="Courier New" panose="02070309020205020404" pitchFamily="49" charset="0"/>
                        <a:sym typeface="Consolas"/>
                      </a:endParaRPr>
                    </a:p>
                  </a:txBody>
                  <a:tcPr marL="88900" marR="88900" marT="88900" marB="88900"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00" name="Google Shape;100;p3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a:t>
            </a:r>
            <a:endParaRPr/>
          </a:p>
        </p:txBody>
      </p:sp>
      <p:sp>
        <p:nvSpPr>
          <p:cNvPr id="101" name="Google Shape;101;p3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16</a:t>
            </a:fld>
            <a:endParaRPr/>
          </a:p>
        </p:txBody>
      </p:sp>
      <p:sp>
        <p:nvSpPr>
          <p:cNvPr id="102" name="Google Shape;102;p36"/>
          <p:cNvSpPr txBox="1"/>
          <p:nvPr/>
        </p:nvSpPr>
        <p:spPr>
          <a:xfrm>
            <a:off x="677725" y="1180325"/>
            <a:ext cx="2214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alibri"/>
                <a:ea typeface="Calibri"/>
                <a:cs typeface="Calibri"/>
                <a:sym typeface="Calibri"/>
              </a:rPr>
              <a:t>Part a: Truth Table</a:t>
            </a:r>
            <a:endParaRPr sz="1800" b="1" i="0" u="none" strike="noStrike" cap="none">
              <a:solidFill>
                <a:srgbClr val="000000"/>
              </a:solidFill>
              <a:latin typeface="Calibri"/>
              <a:ea typeface="Calibri"/>
              <a:cs typeface="Calibri"/>
              <a:sym typeface="Calibri"/>
            </a:endParaRPr>
          </a:p>
        </p:txBody>
      </p:sp>
      <p:sp>
        <p:nvSpPr>
          <p:cNvPr id="103" name="Google Shape;103;p36"/>
          <p:cNvSpPr txBox="1"/>
          <p:nvPr/>
        </p:nvSpPr>
        <p:spPr>
          <a:xfrm>
            <a:off x="602624" y="4185300"/>
            <a:ext cx="6228925" cy="2672100"/>
          </a:xfrm>
          <a:prstGeom prst="rect">
            <a:avLst/>
          </a:prstGeom>
          <a:noFill/>
          <a:ln>
            <a:noFill/>
          </a:ln>
        </p:spPr>
        <p:txBody>
          <a:bodyPr spcFirstLastPara="1" wrap="square" lIns="91425" tIns="91425" rIns="91425" bIns="91425" anchor="t" anchorCtr="0">
            <a:norm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rgbClr val="000000"/>
                </a:solidFill>
                <a:latin typeface="Calibri"/>
                <a:ea typeface="Calibri"/>
                <a:cs typeface="Calibri"/>
                <a:sym typeface="Calibri"/>
              </a:rPr>
              <a:t>Part b: Boolean Expressions</a:t>
            </a:r>
            <a:endParaRPr sz="18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lang="en-US" sz="1800" b="1" i="0" u="none" strike="noStrike" cap="none" dirty="0">
              <a:solidFill>
                <a:srgbClr val="000000"/>
              </a:solidFill>
              <a:latin typeface="Calibri"/>
              <a:ea typeface="Calibri"/>
              <a:cs typeface="Calibri"/>
              <a:sym typeface="Calibri"/>
            </a:endParaRPr>
          </a:p>
          <a:p>
            <a:pPr>
              <a:buClr>
                <a:schemeClr val="dk1"/>
              </a:buClr>
              <a:buSzPts val="1100"/>
            </a:pPr>
            <a:r>
              <a:rPr lang="en-US" sz="1800" dirty="0">
                <a:latin typeface="Cambria Math" panose="02040503050406030204" pitchFamily="18" charset="0"/>
                <a:ea typeface="Cambria Math" panose="02040503050406030204" pitchFamily="18" charset="0"/>
                <a:cs typeface="Calibri"/>
                <a:sym typeface="Calibri"/>
              </a:rPr>
              <a:t>A</a:t>
            </a:r>
            <a:r>
              <a:rPr lang="en-US" sz="1800" baseline="-25000" dirty="0">
                <a:latin typeface="Cambria Math" panose="02040503050406030204" pitchFamily="18" charset="0"/>
                <a:ea typeface="Cambria Math" panose="02040503050406030204" pitchFamily="18" charset="0"/>
                <a:cs typeface="Calibri"/>
                <a:sym typeface="Calibri"/>
              </a:rPr>
              <a:t>t+1</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FF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FFFF00"/>
                </a:highlight>
                <a:latin typeface="Cambria Math" panose="02040503050406030204" pitchFamily="18" charset="0"/>
                <a:ea typeface="Cambria Math" panose="02040503050406030204" pitchFamily="18" charset="0"/>
                <a:cs typeface="Calibri"/>
                <a:sym typeface="Calibri"/>
              </a:rPr>
              <a:t>t</a:t>
            </a:r>
            <a:r>
              <a:rPr lang="en-US" sz="1800" dirty="0">
                <a:highlight>
                  <a:srgbClr val="FFFF00"/>
                </a:highlight>
                <a:latin typeface="Cambria Math" panose="02040503050406030204" pitchFamily="18" charset="0"/>
                <a:ea typeface="Cambria Math" panose="02040503050406030204" pitchFamily="18" charset="0"/>
                <a:cs typeface="Calibri"/>
                <a:sym typeface="Calibri"/>
              </a:rPr>
              <a:t>)</a:t>
            </a:r>
            <a:r>
              <a:rPr lang="en-US" sz="1800" dirty="0">
                <a:latin typeface="Cambria Math" panose="02040503050406030204" pitchFamily="18" charset="0"/>
                <a:ea typeface="Cambria Math" panose="02040503050406030204" pitchFamily="18" charset="0"/>
                <a:cs typeface="Calibri"/>
                <a:sym typeface="Calibri"/>
              </a:rPr>
              <a:t> | </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a:t>
            </a:r>
            <a:r>
              <a:rPr lang="en-US" sz="1800" baseline="-25000" dirty="0">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 &amp; ~</a:t>
            </a:r>
            <a:r>
              <a:rPr lang="en-US" sz="1800" dirty="0" err="1">
                <a:highlight>
                  <a:srgbClr val="00FF00"/>
                </a:highlight>
                <a:latin typeface="Cambria Math" panose="02040503050406030204" pitchFamily="18" charset="0"/>
                <a:ea typeface="Cambria Math" panose="02040503050406030204" pitchFamily="18" charset="0"/>
                <a:cs typeface="Calibri"/>
                <a:sym typeface="Calibri"/>
              </a:rPr>
              <a:t>B</a:t>
            </a:r>
            <a:r>
              <a:rPr lang="en-US" sz="1800" baseline="-25000" dirty="0" err="1">
                <a:highlight>
                  <a:srgbClr val="00FF00"/>
                </a:highlight>
                <a:latin typeface="Cambria Math" panose="02040503050406030204" pitchFamily="18" charset="0"/>
                <a:ea typeface="Cambria Math" panose="02040503050406030204" pitchFamily="18" charset="0"/>
                <a:cs typeface="Calibri"/>
                <a:sym typeface="Calibri"/>
              </a:rPr>
              <a:t>t</a:t>
            </a:r>
            <a:r>
              <a:rPr lang="en-US" sz="1800" dirty="0">
                <a:highlight>
                  <a:srgbClr val="00FF00"/>
                </a:highlight>
                <a:latin typeface="Cambria Math" panose="02040503050406030204" pitchFamily="18" charset="0"/>
                <a:ea typeface="Cambria Math" panose="02040503050406030204" pitchFamily="18" charset="0"/>
                <a:cs typeface="Calibri"/>
                <a:sym typeface="Calibri"/>
              </a:rPr>
              <a:t>)</a:t>
            </a: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t+1</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FF00FF"/>
                </a:highlight>
                <a:latin typeface="Cambria Math" panose="02040503050406030204" pitchFamily="18" charset="0"/>
                <a:ea typeface="Cambria Math" panose="02040503050406030204" pitchFamily="18" charset="0"/>
                <a:cs typeface="Calibri"/>
                <a:sym typeface="Calibri"/>
              </a:rPr>
              <a: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 &amp; ~</a:t>
            </a:r>
            <a:r>
              <a:rPr lang="en-US" sz="18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highlight>
                  <a:srgbClr val="00FFFF"/>
                </a:highlight>
                <a:latin typeface="Cambria Math" panose="02040503050406030204" pitchFamily="18" charset="0"/>
                <a:ea typeface="Cambria Math" panose="02040503050406030204" pitchFamily="18" charset="0"/>
                <a:cs typeface="Calibri"/>
                <a:sym typeface="Calibri"/>
              </a:rPr>
              <a:t>)</a:t>
            </a: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1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&amp;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[Factor out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endParaRPr lang="en-US" sz="1800" baseline="-25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endParaRPr lang="en-US" sz="1000" dirty="0">
              <a:solidFill>
                <a:schemeClr val="dk1"/>
              </a:solidFill>
              <a:latin typeface="Cambria Math" panose="02040503050406030204" pitchFamily="18" charset="0"/>
              <a:ea typeface="Cambria Math" panose="02040503050406030204" pitchFamily="18" charset="0"/>
              <a:cs typeface="Calibri"/>
              <a:sym typeface="Calibri"/>
            </a:endParaRPr>
          </a:p>
          <a:p>
            <a:pPr lvl="0">
              <a:buClr>
                <a:schemeClr val="dk1"/>
              </a:buClr>
              <a:buSzPts val="1100"/>
            </a:pP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9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err="1">
                <a:solidFill>
                  <a:schemeClr val="dk1"/>
                </a:solidFill>
                <a:latin typeface="Cambria Math" panose="02040503050406030204" pitchFamily="18" charset="0"/>
                <a:ea typeface="Cambria Math" panose="02040503050406030204" pitchFamily="18" charset="0"/>
                <a:cs typeface="Calibri"/>
                <a:sym typeface="Calibri"/>
              </a:rPr>
              <a:t>B</a:t>
            </a:r>
            <a:r>
              <a:rPr lang="en-US" sz="1800" baseline="-25000" dirty="0" err="1">
                <a:solidFill>
                  <a:schemeClr val="dk1"/>
                </a:solidFill>
                <a:latin typeface="Cambria Math" panose="02040503050406030204" pitchFamily="18" charset="0"/>
                <a:ea typeface="Cambria Math" panose="02040503050406030204" pitchFamily="18" charset="0"/>
                <a:cs typeface="Calibri"/>
                <a:sym typeface="Calibri"/>
              </a:rPr>
              <a:t>t</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			</a:t>
            </a:r>
            <a:r>
              <a:rPr lang="en-US" sz="1800" dirty="0">
                <a:solidFill>
                  <a:schemeClr val="dk1"/>
                </a:solidFill>
                <a:latin typeface="Cambria Math" panose="02040503050406030204" pitchFamily="18" charset="0"/>
                <a:ea typeface="Cambria Math" panose="02040503050406030204" pitchFamily="18" charset="0"/>
                <a:cs typeface="Calibri"/>
                <a:sym typeface="Calibri"/>
              </a:rPr>
              <a:t>[A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 A</a:t>
            </a:r>
            <a:r>
              <a:rPr lang="en-US" sz="1800" baseline="-25000" dirty="0">
                <a:solidFill>
                  <a:schemeClr val="dk1"/>
                </a:solidFill>
                <a:latin typeface="Cambria Math" panose="02040503050406030204" pitchFamily="18" charset="0"/>
                <a:ea typeface="Cambria Math" panose="02040503050406030204" pitchFamily="18" charset="0"/>
                <a:cs typeface="Calibri"/>
                <a:sym typeface="Calibri"/>
              </a:rPr>
              <a:t>t</a:t>
            </a:r>
            <a:r>
              <a:rPr lang="en-US" sz="1800" dirty="0">
                <a:solidFill>
                  <a:schemeClr val="dk1"/>
                </a:solidFill>
                <a:latin typeface="Cambria Math" panose="02040503050406030204" pitchFamily="18" charset="0"/>
                <a:ea typeface="Cambria Math" panose="02040503050406030204" pitchFamily="18" charset="0"/>
                <a:cs typeface="Calibri"/>
                <a:sym typeface="Calibri"/>
              </a:rPr>
              <a:t> = 1]</a:t>
            </a:r>
            <a:endParaRPr lang="en-US" sz="1800" dirty="0">
              <a:latin typeface="Cambria Math" panose="02040503050406030204" pitchFamily="18" charset="0"/>
              <a:ea typeface="Cambria Math" panose="02040503050406030204" pitchFamily="18" charset="0"/>
              <a:cs typeface="Calibri"/>
              <a:sym typeface="Calibri"/>
            </a:endParaRPr>
          </a:p>
          <a:p>
            <a:pPr>
              <a:buClr>
                <a:schemeClr val="dk1"/>
              </a:buClr>
              <a:buSzPts val="1100"/>
            </a:pPr>
            <a:endParaRPr lang="en-US" sz="1800" dirty="0">
              <a:latin typeface="Cambria Math" panose="02040503050406030204" pitchFamily="18" charset="0"/>
              <a:ea typeface="Cambria Math" panose="02040503050406030204" pitchFamily="18" charset="0"/>
              <a:cs typeface="Calibri"/>
              <a:sym typeface="Calibri"/>
            </a:endParaRPr>
          </a:p>
        </p:txBody>
      </p:sp>
      <p:sp>
        <p:nvSpPr>
          <p:cNvPr id="106" name="Google Shape;106;p36"/>
          <p:cNvSpPr/>
          <p:nvPr/>
        </p:nvSpPr>
        <p:spPr>
          <a:xfrm>
            <a:off x="654923" y="2170875"/>
            <a:ext cx="2466123"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sp>
        <p:nvSpPr>
          <p:cNvPr id="109" name="Google Shape;109;p36"/>
          <p:cNvSpPr/>
          <p:nvPr/>
        </p:nvSpPr>
        <p:spPr>
          <a:xfrm>
            <a:off x="677724" y="3522200"/>
            <a:ext cx="2443322" cy="457355"/>
          </a:xfrm>
          <a:prstGeom prst="ellipse">
            <a:avLst/>
          </a:prstGeom>
          <a:noFill/>
          <a:ln w="1905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FF0000"/>
              </a:solidFill>
              <a:latin typeface="Arial"/>
              <a:ea typeface="Arial"/>
              <a:cs typeface="Arial"/>
              <a:sym typeface="Arial"/>
            </a:endParaRPr>
          </a:p>
        </p:txBody>
      </p:sp>
      <p:cxnSp>
        <p:nvCxnSpPr>
          <p:cNvPr id="13" name="Straight Connector 12">
            <a:extLst>
              <a:ext uri="{FF2B5EF4-FFF2-40B4-BE49-F238E27FC236}">
                <a16:creationId xmlns:a16="http://schemas.microsoft.com/office/drawing/2014/main" id="{EB55540C-E28F-2E32-C2CB-49F4813776B0}"/>
              </a:ext>
            </a:extLst>
          </p:cNvPr>
          <p:cNvCxnSpPr>
            <a:cxnSpLocks/>
          </p:cNvCxnSpPr>
          <p:nvPr/>
        </p:nvCxnSpPr>
        <p:spPr>
          <a:xfrm>
            <a:off x="2345187" y="1697575"/>
            <a:ext cx="0" cy="2281980"/>
          </a:xfrm>
          <a:prstGeom prst="line">
            <a:avLst/>
          </a:prstGeom>
          <a:ln w="12700"/>
        </p:spPr>
        <p:style>
          <a:lnRef idx="1">
            <a:schemeClr val="dk1"/>
          </a:lnRef>
          <a:fillRef idx="0">
            <a:schemeClr val="dk1"/>
          </a:fillRef>
          <a:effectRef idx="0">
            <a:schemeClr val="dk1"/>
          </a:effectRef>
          <a:fontRef idx="minor">
            <a:schemeClr val="tx1"/>
          </a:fontRef>
        </p:style>
      </p:cxnSp>
      <p:sp>
        <p:nvSpPr>
          <p:cNvPr id="21" name="Google Shape;156;p38">
            <a:extLst>
              <a:ext uri="{FF2B5EF4-FFF2-40B4-BE49-F238E27FC236}">
                <a16:creationId xmlns:a16="http://schemas.microsoft.com/office/drawing/2014/main" id="{5D6706C5-60A7-CBB0-00EA-4023F21CD40A}"/>
              </a:ext>
            </a:extLst>
          </p:cNvPr>
          <p:cNvSpPr txBox="1"/>
          <p:nvPr/>
        </p:nvSpPr>
        <p:spPr>
          <a:xfrm>
            <a:off x="4746513" y="1180325"/>
            <a:ext cx="30000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dirty="0">
                <a:solidFill>
                  <a:schemeClr val="dk1"/>
                </a:solidFill>
                <a:latin typeface="Calibri"/>
                <a:ea typeface="Calibri"/>
                <a:cs typeface="Calibri"/>
                <a:sym typeface="Calibri"/>
              </a:rPr>
              <a:t>Part c: Drawing the Circuit</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334614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41"/>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1: Circuit Design Sample Rubric</a:t>
            </a:r>
            <a:endParaRPr/>
          </a:p>
        </p:txBody>
      </p:sp>
      <p:sp>
        <p:nvSpPr>
          <p:cNvPr id="198" name="Google Shape;198;p41"/>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17</a:t>
            </a:fld>
            <a:endParaRPr/>
          </a:p>
        </p:txBody>
      </p:sp>
      <p:graphicFrame>
        <p:nvGraphicFramePr>
          <p:cNvPr id="199" name="Google Shape;199;p41" descr="Table shows a grading rubric for the circuit question. There are three columns. The first names the category for each row, the second column details the number of points for that category, and the third column details the criteria for how it was graded. The bottom row details the point total for the problem (15 points)." title="Grading Rubric for Question 1 Circuit Design"/>
          <p:cNvGraphicFramePr/>
          <p:nvPr>
            <p:extLst>
              <p:ext uri="{D42A27DB-BD31-4B8C-83A1-F6EECF244321}">
                <p14:modId xmlns:p14="http://schemas.microsoft.com/office/powerpoint/2010/main" val="3678541783"/>
              </p:ext>
            </p:extLst>
          </p:nvPr>
        </p:nvGraphicFramePr>
        <p:xfrm>
          <a:off x="369000" y="1417063"/>
          <a:ext cx="8406000" cy="4297545"/>
        </p:xfrm>
        <a:graphic>
          <a:graphicData uri="http://schemas.openxmlformats.org/drawingml/2006/table">
            <a:tbl>
              <a:tblPr>
                <a:noFill/>
                <a:tableStyleId>{CB1D3B9F-A857-4C33-8FFC-6B44538719A5}</a:tableStyleId>
              </a:tblPr>
              <a:tblGrid>
                <a:gridCol w="1925525">
                  <a:extLst>
                    <a:ext uri="{9D8B030D-6E8A-4147-A177-3AD203B41FA5}">
                      <a16:colId xmlns:a16="http://schemas.microsoft.com/office/drawing/2014/main" val="20000"/>
                    </a:ext>
                  </a:extLst>
                </a:gridCol>
                <a:gridCol w="1925525">
                  <a:extLst>
                    <a:ext uri="{9D8B030D-6E8A-4147-A177-3AD203B41FA5}">
                      <a16:colId xmlns:a16="http://schemas.microsoft.com/office/drawing/2014/main" val="20001"/>
                    </a:ext>
                  </a:extLst>
                </a:gridCol>
                <a:gridCol w="4554950">
                  <a:extLst>
                    <a:ext uri="{9D8B030D-6E8A-4147-A177-3AD203B41FA5}">
                      <a16:colId xmlns:a16="http://schemas.microsoft.com/office/drawing/2014/main" val="20002"/>
                    </a:ext>
                  </a:extLst>
                </a:gridCol>
              </a:tblGrid>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Category</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Points</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Criteria</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095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Truth Table</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4 points</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solidFill>
                            <a:schemeClr val="dk1"/>
                          </a:solidFill>
                          <a:latin typeface="Calibri"/>
                          <a:ea typeface="Calibri"/>
                          <a:cs typeface="Calibri"/>
                          <a:sym typeface="Calibri"/>
                        </a:rPr>
                        <a:t>1 point for each row in the truth table that is correct</a:t>
                      </a: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524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a:ea typeface="Calibri"/>
                          <a:cs typeface="Calibri"/>
                          <a:sym typeface="Calibri"/>
                        </a:rPr>
                        <a:t>Boolean Expressions</a:t>
                      </a:r>
                      <a:endParaRPr sz="1600" u="none" strike="noStrike" cap="none"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6 points</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4 points for correct expression for A</a:t>
                      </a:r>
                      <a:r>
                        <a:rPr lang="en-US" sz="1600" u="none" strike="noStrike" cap="none" baseline="-25000" dirty="0">
                          <a:solidFill>
                            <a:schemeClr val="dk1"/>
                          </a:solidFill>
                          <a:latin typeface="Calibri"/>
                          <a:ea typeface="Calibri"/>
                          <a:cs typeface="Calibri"/>
                          <a:sym typeface="Calibri"/>
                        </a:rPr>
                        <a:t>t+1</a:t>
                      </a:r>
                    </a:p>
                    <a:p>
                      <a:pPr marL="649224" marR="0" lvl="0" indent="-283464" algn="l" rtl="0">
                        <a:lnSpc>
                          <a:spcPct val="100000"/>
                        </a:lnSpc>
                        <a:spcBef>
                          <a:spcPts val="440"/>
                        </a:spcBef>
                        <a:spcAft>
                          <a:spcPts val="0"/>
                        </a:spcAft>
                        <a:buClr>
                          <a:srgbClr val="4B2A85"/>
                        </a:buClr>
                        <a:buSzPts val="1600"/>
                        <a:buFont typeface="Wingdings" pitchFamily="2" charset="2"/>
                        <a:buChar char="§"/>
                      </a:pPr>
                      <a:r>
                        <a:rPr lang="en-US" sz="1600" u="none" strike="noStrike" cap="none" dirty="0">
                          <a:solidFill>
                            <a:schemeClr val="dk1"/>
                          </a:solidFill>
                          <a:latin typeface="Calibri"/>
                          <a:ea typeface="Calibri"/>
                          <a:cs typeface="Calibri"/>
                          <a:sym typeface="Calibri"/>
                        </a:rPr>
                        <a:t>2 points if truth table is wrong but expression matches truth table</a:t>
                      </a:r>
                      <a:endParaRPr sz="1600" u="none" strike="noStrike" cap="none" dirty="0">
                        <a:solidFill>
                          <a:schemeClr val="dk1"/>
                        </a:solidFill>
                        <a:latin typeface="Calibri"/>
                        <a:ea typeface="Calibri"/>
                        <a:cs typeface="Calibri"/>
                        <a:sym typeface="Calibri"/>
                      </a:endParaRPr>
                    </a:p>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2 points for correct expression for B</a:t>
                      </a:r>
                      <a:r>
                        <a:rPr lang="en-US" sz="1600" u="none" strike="noStrike" cap="none" baseline="-25000" dirty="0">
                          <a:solidFill>
                            <a:schemeClr val="dk1"/>
                          </a:solidFill>
                          <a:latin typeface="Calibri"/>
                          <a:ea typeface="Calibri"/>
                          <a:cs typeface="Calibri"/>
                          <a:sym typeface="Calibri"/>
                        </a:rPr>
                        <a:t>t+1</a:t>
                      </a:r>
                      <a:endParaRPr sz="1600" u="none" strike="noStrike" cap="none" dirty="0">
                        <a:solidFill>
                          <a:schemeClr val="dk1"/>
                        </a:solidFill>
                        <a:latin typeface="Calibri"/>
                        <a:ea typeface="Calibri"/>
                        <a:cs typeface="Calibri"/>
                        <a:sym typeface="Calibri"/>
                      </a:endParaRPr>
                    </a:p>
                    <a:p>
                      <a:pPr marL="651510" marR="0" lvl="1" indent="-285750" algn="l" rtl="0">
                        <a:lnSpc>
                          <a:spcPct val="100000"/>
                        </a:lnSpc>
                        <a:spcBef>
                          <a:spcPts val="440"/>
                        </a:spcBef>
                        <a:spcAft>
                          <a:spcPts val="0"/>
                        </a:spcAft>
                        <a:buClr>
                          <a:srgbClr val="4B2A85"/>
                        </a:buClr>
                        <a:buSzPts val="1600"/>
                        <a:buFont typeface="Wingdings" pitchFamily="2" charset="2"/>
                        <a:buChar char="§"/>
                      </a:pPr>
                      <a:r>
                        <a:rPr lang="en-US" sz="1600" u="none" strike="noStrike" cap="none" dirty="0">
                          <a:solidFill>
                            <a:schemeClr val="dk1"/>
                          </a:solidFill>
                          <a:latin typeface="Calibri"/>
                          <a:ea typeface="Calibri"/>
                          <a:cs typeface="Calibri"/>
                          <a:sym typeface="Calibri"/>
                        </a:rPr>
                        <a:t>1 point if truth table is wrong but expression matches truth table</a:t>
                      </a: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0363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a:ea typeface="Calibri"/>
                          <a:cs typeface="Calibri"/>
                          <a:sym typeface="Calibri"/>
                        </a:rPr>
                        <a:t>Circuit Diagram</a:t>
                      </a:r>
                      <a:endParaRPr sz="1600" u="none" strike="noStrike" cap="none" dirty="0">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a:ea typeface="Calibri"/>
                          <a:cs typeface="Calibri"/>
                          <a:sym typeface="Calibri"/>
                        </a:rPr>
                        <a:t>5 points</a:t>
                      </a:r>
                      <a:endParaRPr sz="1600"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3 points for having circuits that match the Boolean expressions in part b</a:t>
                      </a:r>
                      <a:endParaRPr sz="1600" u="none" strike="noStrike" cap="none" dirty="0">
                        <a:solidFill>
                          <a:schemeClr val="dk1"/>
                        </a:solidFill>
                        <a:latin typeface="Calibri"/>
                        <a:ea typeface="Calibri"/>
                        <a:cs typeface="Calibri"/>
                        <a:sym typeface="Calibri"/>
                      </a:endParaRPr>
                    </a:p>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a:ea typeface="Calibri"/>
                          <a:cs typeface="Calibri"/>
                          <a:sym typeface="Calibri"/>
                        </a:rPr>
                        <a:t>2 points for fully correct diagram</a:t>
                      </a: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Total</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a:ea typeface="Calibri"/>
                          <a:cs typeface="Calibri"/>
                          <a:sym typeface="Calibri"/>
                        </a:rPr>
                        <a:t>15 points</a:t>
                      </a:r>
                      <a:endParaRPr sz="1600" b="1" u="none" strike="noStrike" cap="none">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457200" marR="0" lvl="0" indent="-228600" algn="l" rtl="0">
                        <a:lnSpc>
                          <a:spcPct val="100000"/>
                        </a:lnSpc>
                        <a:spcBef>
                          <a:spcPts val="0"/>
                        </a:spcBef>
                        <a:spcAft>
                          <a:spcPts val="0"/>
                        </a:spcAft>
                        <a:buClr>
                          <a:srgbClr val="000000"/>
                        </a:buClr>
                        <a:buSzPts val="1600"/>
                        <a:buFont typeface="Arial"/>
                        <a:buNone/>
                      </a:pPr>
                      <a:endParaRPr sz="1600" u="none" strike="noStrike" cap="none" dirty="0">
                        <a:solidFill>
                          <a:schemeClr val="dk1"/>
                        </a:solidFill>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42"/>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2: Math Puzzle</a:t>
            </a:r>
            <a:endParaRPr/>
          </a:p>
        </p:txBody>
      </p:sp>
      <p:sp>
        <p:nvSpPr>
          <p:cNvPr id="206" name="Google Shape;206;p42"/>
          <p:cNvSpPr txBox="1">
            <a:spLocks noGrp="1"/>
          </p:cNvSpPr>
          <p:nvPr>
            <p:ph type="body" idx="1"/>
          </p:nvPr>
        </p:nvSpPr>
        <p:spPr>
          <a:xfrm>
            <a:off x="396875" y="1362075"/>
            <a:ext cx="83661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800"/>
              <a:t>Dana needs 300 pickets for her colorful picket fence. She wants equal amounts of each of her 4 selected colors. She already has 32 red, 26 green, 9 yellow, and no blue. If the pickets cost 25 cents and you get 20% off if you purchase 50 or more of the same color, and 30% off if you purchase 60 or more of one color, how much does Dana need to spend? List your answer to two decimal places. You may use a calculator application on your computer to solve this problem.</a:t>
            </a:r>
            <a:endParaRPr sz="3300"/>
          </a:p>
        </p:txBody>
      </p:sp>
      <p:sp>
        <p:nvSpPr>
          <p:cNvPr id="207" name="Google Shape;207;p42"/>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43"/>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2: Math Puzzle</a:t>
            </a:r>
            <a:endParaRPr/>
          </a:p>
        </p:txBody>
      </p:sp>
      <mc:AlternateContent xmlns:mc="http://schemas.openxmlformats.org/markup-compatibility/2006" xmlns:a14="http://schemas.microsoft.com/office/drawing/2010/main">
        <mc:Choice Requires="a14">
          <p:sp>
            <p:nvSpPr>
              <p:cNvPr id="214" name="Google Shape;214;p43"/>
              <p:cNvSpPr txBox="1">
                <a:spLocks noGrp="1"/>
              </p:cNvSpPr>
              <p:nvPr>
                <p:ph type="body" idx="1"/>
              </p:nvPr>
            </p:nvSpPr>
            <p:spPr>
              <a:xfrm>
                <a:off x="396875" y="1362075"/>
                <a:ext cx="83661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560"/>
                  <a:buNone/>
                </a:pPr>
                <a:r>
                  <a:rPr lang="en-US" sz="1800" dirty="0"/>
                  <a:t>Dana needs 300 pickets for her colorful picket fence. She wants equal amounts of each of her 4 selected colors. She already has 32 red, 26 green, 9 yellow, and no blue. If the pickets cost 25 cents and you get 20% off if you purchase 50 or more of the same color, and 30% off if you purchase 60 or more of one color, how much does Dana need to spend? List your answer to two decimal places. You may use a calculator application on your computer to solve this problem.</a:t>
                </a:r>
              </a:p>
              <a:p>
                <a:pPr marL="0" lvl="0" indent="0" algn="l" rtl="0">
                  <a:lnSpc>
                    <a:spcPct val="115000"/>
                  </a:lnSpc>
                  <a:spcBef>
                    <a:spcPts val="0"/>
                  </a:spcBef>
                  <a:spcAft>
                    <a:spcPts val="0"/>
                  </a:spcAft>
                  <a:buSzPts val="1560"/>
                  <a:buNone/>
                </a:pPr>
                <a:endParaRPr lang="en-US" sz="1100" dirty="0"/>
              </a:p>
              <a:p>
                <a:pPr marL="0" lvl="0" indent="0" algn="l" rtl="0">
                  <a:lnSpc>
                    <a:spcPct val="115000"/>
                  </a:lnSpc>
                  <a:spcBef>
                    <a:spcPts val="0"/>
                  </a:spcBef>
                  <a:spcAft>
                    <a:spcPts val="0"/>
                  </a:spcAft>
                  <a:buSzPts val="1560"/>
                  <a:buNone/>
                </a:pPr>
                <a:r>
                  <a:rPr lang="en-US" sz="1900" b="1" dirty="0"/>
                  <a:t>Solution</a:t>
                </a:r>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75 − 32 = 43 </m:t>
                    </m:r>
                    <m:r>
                      <a:rPr lang="en-US" sz="1900" i="1" dirty="0" smtClean="0">
                        <a:latin typeface="Cambria Math" panose="02040503050406030204" pitchFamily="18" charset="0"/>
                      </a:rPr>
                      <m:t>𝑟𝑒𝑑</m:t>
                    </m:r>
                  </m:oMath>
                </a14:m>
                <a:endParaRPr lang="en-US" sz="1900" dirty="0"/>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75 − 26 = 49 </m:t>
                    </m:r>
                    <m:r>
                      <a:rPr lang="en-US" sz="1900" i="1" dirty="0" smtClean="0">
                        <a:latin typeface="Cambria Math" panose="02040503050406030204" pitchFamily="18" charset="0"/>
                      </a:rPr>
                      <m:t>𝑔𝑟𝑒𝑒𝑛</m:t>
                    </m:r>
                  </m:oMath>
                </a14:m>
                <a:endParaRPr lang="en-US" sz="1900" dirty="0"/>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75 − 9 = 66 </m:t>
                    </m:r>
                    <m:r>
                      <a:rPr lang="en-US" sz="1900" i="1" dirty="0" smtClean="0">
                        <a:latin typeface="Cambria Math" panose="02040503050406030204" pitchFamily="18" charset="0"/>
                      </a:rPr>
                      <m:t>𝑦𝑒𝑙𝑙𝑜𝑤</m:t>
                    </m:r>
                  </m:oMath>
                </a14:m>
                <a:endParaRPr lang="en-US" sz="1900" dirty="0"/>
              </a:p>
              <a:p>
                <a:pPr marL="0" lvl="0" indent="0" rtl="0">
                  <a:lnSpc>
                    <a:spcPct val="115000"/>
                  </a:lnSpc>
                  <a:spcBef>
                    <a:spcPts val="0"/>
                  </a:spcBef>
                  <a:spcAft>
                    <a:spcPts val="0"/>
                  </a:spcAft>
                  <a:buSzPts val="1560"/>
                  <a:buNone/>
                </a:pPr>
                <a:r>
                  <a:rPr lang="en-US" sz="1900" dirty="0"/>
                  <a:t>	</a:t>
                </a:r>
                <a14:m>
                  <m:oMath xmlns:m="http://schemas.openxmlformats.org/officeDocument/2006/math">
                    <m:r>
                      <a:rPr lang="en-US" sz="1900" i="1" dirty="0" smtClean="0">
                        <a:latin typeface="Cambria Math" panose="02040503050406030204" pitchFamily="18" charset="0"/>
                      </a:rPr>
                      <m:t>75 − 0 = 75 </m:t>
                    </m:r>
                    <m:r>
                      <a:rPr lang="en-US" sz="1900" i="1" dirty="0" smtClean="0">
                        <a:latin typeface="Cambria Math" panose="02040503050406030204" pitchFamily="18" charset="0"/>
                      </a:rPr>
                      <m:t>𝑏𝑙𝑢𝑒</m:t>
                    </m:r>
                  </m:oMath>
                </a14:m>
                <a:endParaRPr lang="en-US" sz="1900" dirty="0"/>
              </a:p>
              <a:p>
                <a:pPr marL="0" lvl="0" indent="0">
                  <a:lnSpc>
                    <a:spcPct val="115000"/>
                  </a:lnSpc>
                  <a:spcBef>
                    <a:spcPts val="0"/>
                  </a:spcBef>
                  <a:buSzPts val="1560"/>
                  <a:buNone/>
                </a:pPr>
                <a:endParaRPr lang="en-US" sz="1900" dirty="0"/>
              </a:p>
              <a:p>
                <a:pPr marL="0" lvl="0" indent="0">
                  <a:lnSpc>
                    <a:spcPct val="115000"/>
                  </a:lnSpc>
                  <a:spcBef>
                    <a:spcPts val="0"/>
                  </a:spcBef>
                  <a:buSzPts val="1560"/>
                  <a:buNone/>
                </a:pPr>
                <a14:m>
                  <m:oMathPara xmlns:m="http://schemas.openxmlformats.org/officeDocument/2006/math">
                    <m:oMathParaPr>
                      <m:jc m:val="centerGroup"/>
                    </m:oMathParaPr>
                    <m:oMath xmlns:m="http://schemas.openxmlformats.org/officeDocument/2006/math">
                      <m:r>
                        <a:rPr lang="en-US" sz="1900" i="1">
                          <a:latin typeface="Cambria Math" panose="02040503050406030204" pitchFamily="18" charset="0"/>
                        </a:rPr>
                        <m:t>43 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 + 49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 + 0.7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66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 + 0.7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75 </m:t>
                      </m:r>
                      <m:r>
                        <a:rPr lang="en-US" sz="1900" i="1" smtClean="0">
                          <a:latin typeface="Cambria Math" panose="02040503050406030204" pitchFamily="18" charset="0"/>
                          <a:ea typeface="Cambria Math" panose="02040503050406030204" pitchFamily="18" charset="0"/>
                        </a:rPr>
                        <m:t>×</m:t>
                      </m:r>
                      <m:r>
                        <a:rPr lang="en-US" sz="1900" i="1">
                          <a:latin typeface="Cambria Math" panose="02040503050406030204" pitchFamily="18" charset="0"/>
                        </a:rPr>
                        <m:t> 0.25</m:t>
                      </m:r>
                    </m:oMath>
                  </m:oMathPara>
                </a14:m>
                <a:endParaRPr lang="en-US" sz="1900" i="1" dirty="0">
                  <a:latin typeface="Cambria Math" panose="02040503050406030204" pitchFamily="18" charset="0"/>
                </a:endParaRPr>
              </a:p>
              <a:p>
                <a:pPr marL="0" lvl="0" indent="0">
                  <a:lnSpc>
                    <a:spcPct val="115000"/>
                  </a:lnSpc>
                  <a:spcBef>
                    <a:spcPts val="0"/>
                  </a:spcBef>
                  <a:buSzPts val="1560"/>
                  <a:buNone/>
                </a:pPr>
                <a:r>
                  <a:rPr lang="en-US" sz="1900" dirty="0"/>
                  <a:t>	</a:t>
                </a:r>
                <a14:m>
                  <m:oMath xmlns:m="http://schemas.openxmlformats.org/officeDocument/2006/math">
                    <m:r>
                      <a:rPr lang="en-US" sz="1900" i="1">
                        <a:latin typeface="Cambria Math" panose="02040503050406030204" pitchFamily="18" charset="0"/>
                      </a:rPr>
                      <m:t>= $47.675</m:t>
                    </m:r>
                  </m:oMath>
                </a14:m>
                <a:endParaRPr lang="en-US" sz="1900" i="1" dirty="0">
                  <a:latin typeface="Cambria Math" panose="02040503050406030204" pitchFamily="18" charset="0"/>
                </a:endParaRPr>
              </a:p>
              <a:p>
                <a:pPr marL="0" lvl="0" indent="0">
                  <a:lnSpc>
                    <a:spcPct val="115000"/>
                  </a:lnSpc>
                  <a:spcBef>
                    <a:spcPts val="0"/>
                  </a:spcBef>
                  <a:buSzPts val="1560"/>
                  <a:buNone/>
                </a:pPr>
                <a:r>
                  <a:rPr lang="en-US" sz="1900" dirty="0"/>
                  <a:t>	</a:t>
                </a:r>
                <a14:m>
                  <m:oMath xmlns:m="http://schemas.openxmlformats.org/officeDocument/2006/math">
                    <m:r>
                      <a:rPr lang="en-US" sz="1900" i="1">
                        <a:latin typeface="Cambria Math" panose="02040503050406030204" pitchFamily="18" charset="0"/>
                      </a:rPr>
                      <m:t>= $47.68</m:t>
                    </m:r>
                  </m:oMath>
                </a14:m>
                <a:endParaRPr lang="en-US" sz="1900" dirty="0"/>
              </a:p>
              <a:p>
                <a:pPr marL="0" lvl="0" indent="0">
                  <a:lnSpc>
                    <a:spcPct val="115000"/>
                  </a:lnSpc>
                  <a:spcBef>
                    <a:spcPts val="0"/>
                  </a:spcBef>
                  <a:buSzPts val="1560"/>
                  <a:buNone/>
                </a:pPr>
                <a:endParaRPr lang="en-US" sz="1900" dirty="0"/>
              </a:p>
              <a:p>
                <a:pPr marL="0" lvl="0" indent="0" algn="l" rtl="0">
                  <a:lnSpc>
                    <a:spcPct val="115000"/>
                  </a:lnSpc>
                  <a:spcBef>
                    <a:spcPts val="0"/>
                  </a:spcBef>
                  <a:spcAft>
                    <a:spcPts val="0"/>
                  </a:spcAft>
                  <a:buSzPts val="1560"/>
                  <a:buNone/>
                </a:pPr>
                <a:r>
                  <a:rPr lang="en-US" sz="1900" dirty="0"/>
                  <a:t>											</a:t>
                </a:r>
                <a:endParaRPr sz="1900" dirty="0"/>
              </a:p>
            </p:txBody>
          </p:sp>
        </mc:Choice>
        <mc:Fallback xmlns="">
          <p:sp>
            <p:nvSpPr>
              <p:cNvPr id="214" name="Google Shape;214;p43"/>
              <p:cNvSpPr txBox="1">
                <a:spLocks noGrp="1" noRot="1" noChangeAspect="1" noMove="1" noResize="1" noEditPoints="1" noAdjustHandles="1" noChangeArrowheads="1" noChangeShapeType="1" noTextEdit="1"/>
              </p:cNvSpPr>
              <p:nvPr>
                <p:ph type="body" idx="1"/>
              </p:nvPr>
            </p:nvSpPr>
            <p:spPr>
              <a:xfrm>
                <a:off x="396875" y="1362075"/>
                <a:ext cx="8366100" cy="4971900"/>
              </a:xfrm>
              <a:prstGeom prst="rect">
                <a:avLst/>
              </a:prstGeom>
              <a:blipFill>
                <a:blip r:embed="rId3"/>
                <a:stretch>
                  <a:fillRect l="-759" r="-607" b="-12500"/>
                </a:stretch>
              </a:blipFill>
              <a:ln>
                <a:noFill/>
              </a:ln>
            </p:spPr>
            <p:txBody>
              <a:bodyPr/>
              <a:lstStyle/>
              <a:p>
                <a:r>
                  <a:rPr lang="en-US">
                    <a:noFill/>
                  </a:rPr>
                  <a:t> </a:t>
                </a:r>
              </a:p>
            </p:txBody>
          </p:sp>
        </mc:Fallback>
      </mc:AlternateContent>
      <p:sp>
        <p:nvSpPr>
          <p:cNvPr id="215" name="Google Shape;215;p43"/>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19</a:t>
            </a:fld>
            <a:endParaRPr/>
          </a:p>
        </p:txBody>
      </p:sp>
      <p:sp>
        <p:nvSpPr>
          <p:cNvPr id="216" name="Google Shape;216;p43"/>
          <p:cNvSpPr txBox="1"/>
          <p:nvPr/>
        </p:nvSpPr>
        <p:spPr>
          <a:xfrm>
            <a:off x="2764845" y="6184463"/>
            <a:ext cx="45720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dirty="0">
                <a:solidFill>
                  <a:srgbClr val="000000"/>
                </a:solidFill>
                <a:latin typeface="Calibri"/>
                <a:ea typeface="Calibri"/>
                <a:cs typeface="Calibri"/>
                <a:sym typeface="Calibri"/>
              </a:rPr>
              <a:t>(Rounding down is also acceptable)</a:t>
            </a:r>
            <a:endParaRPr sz="14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40" name="Google Shape;4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b="1" dirty="0">
                <a:solidFill>
                  <a:srgbClr val="4B2A85"/>
                </a:solidFill>
              </a:rPr>
              <a:t>Test Taking Strategies</a:t>
            </a:r>
          </a:p>
          <a:p>
            <a:pPr marL="640080" lvl="1" indent="-283464"/>
            <a:r>
              <a:rPr lang="en-US" b="1" dirty="0">
                <a:solidFill>
                  <a:srgbClr val="4B2A85"/>
                </a:solidFill>
              </a:rPr>
              <a:t>Maximizing Success on Exam Day</a:t>
            </a:r>
          </a:p>
          <a:p>
            <a:pPr marL="347472" lvl="0" indent="-347472" algn="l" rtl="0">
              <a:lnSpc>
                <a:spcPct val="110000"/>
              </a:lnSpc>
              <a:spcBef>
                <a:spcPts val="440"/>
              </a:spcBef>
              <a:spcAft>
                <a:spcPts val="0"/>
              </a:spcAft>
              <a:buSzPts val="2080"/>
              <a:buFont typeface="Noto Sans Symbols"/>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a:t>
            </a:r>
            <a:endParaRPr dirty="0">
              <a:solidFill>
                <a:schemeClr val="tx1"/>
              </a:solidFill>
            </a:endParaRPr>
          </a:p>
          <a:p>
            <a:pPr marL="640080" lvl="1" indent="-283464"/>
            <a:r>
              <a:rPr lang="en-US" dirty="0">
                <a:solidFill>
                  <a:schemeClr val="tx1"/>
                </a:solidFill>
              </a:rPr>
              <a:t>Mock Exam, Debrief, and Reflection</a:t>
            </a:r>
          </a:p>
          <a:p>
            <a:pPr marL="640080" lvl="1" indent="-129794" algn="l" rtl="0">
              <a:lnSpc>
                <a:spcPct val="110000"/>
              </a:lnSpc>
              <a:spcBef>
                <a:spcPts val="24"/>
              </a:spcBef>
              <a:spcAft>
                <a:spcPts val="0"/>
              </a:spcAft>
              <a:buSzPts val="2420"/>
              <a:buNone/>
            </a:pPr>
            <a:endParaRPr sz="2800"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 Walkthrough</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Solutions and Exploring Sample Rubrics</a:t>
            </a:r>
            <a:endParaRPr dirty="0">
              <a:solidFill>
                <a:schemeClr val="tx1"/>
              </a:solidFill>
            </a:endParaRPr>
          </a:p>
          <a:p>
            <a:pPr marL="347472" lvl="0" indent="-215392" algn="l" rtl="0">
              <a:lnSpc>
                <a:spcPct val="110000"/>
              </a:lnSpc>
              <a:spcBef>
                <a:spcPts val="440"/>
              </a:spcBef>
              <a:spcAft>
                <a:spcPts val="0"/>
              </a:spcAft>
              <a:buSzPts val="2080"/>
              <a:buFont typeface="Noto Sans Symbols"/>
              <a:buNone/>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Revisiting the Metacognition Cycle</a:t>
            </a:r>
          </a:p>
          <a:p>
            <a:pPr marL="640080" lvl="1" indent="-283464"/>
            <a:r>
              <a:rPr lang="en-US" dirty="0">
                <a:solidFill>
                  <a:schemeClr val="tx1"/>
                </a:solidFill>
              </a:rPr>
              <a:t>Applying Metacognition to Exams </a:t>
            </a:r>
          </a:p>
        </p:txBody>
      </p:sp>
      <p:sp>
        <p:nvSpPr>
          <p:cNvPr id="41" name="Google Shape;4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a:t>
            </a:fld>
            <a:endParaRPr/>
          </a:p>
        </p:txBody>
      </p:sp>
    </p:spTree>
    <p:extLst>
      <p:ext uri="{BB962C8B-B14F-4D97-AF65-F5344CB8AC3E}">
        <p14:creationId xmlns:p14="http://schemas.microsoft.com/office/powerpoint/2010/main" val="16092928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Programming </a:t>
            </a:r>
            <a:endParaRPr/>
          </a:p>
        </p:txBody>
      </p:sp>
      <p:sp>
        <p:nvSpPr>
          <p:cNvPr id="223" name="Google Shape;223;p7"/>
          <p:cNvSpPr txBox="1">
            <a:spLocks noGrp="1"/>
          </p:cNvSpPr>
          <p:nvPr>
            <p:ph type="body" idx="1"/>
          </p:nvPr>
        </p:nvSpPr>
        <p:spPr>
          <a:xfrm>
            <a:off x="396875" y="1362075"/>
            <a:ext cx="58179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marL="0" lvl="0" indent="0" algn="l" rtl="0">
              <a:lnSpc>
                <a:spcPct val="115000"/>
              </a:lnSpc>
              <a:spcBef>
                <a:spcPts val="0"/>
              </a:spcBef>
              <a:spcAft>
                <a:spcPts val="0"/>
              </a:spcAft>
              <a:buSzPts val="1560"/>
              <a:buNone/>
            </a:pPr>
            <a:endParaRPr sz="1600" b="1"/>
          </a:p>
        </p:txBody>
      </p:sp>
      <p:sp>
        <p:nvSpPr>
          <p:cNvPr id="224" name="Google Shape;224;p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20</a:t>
            </a:fld>
            <a:endParaRPr/>
          </a:p>
        </p:txBody>
      </p:sp>
      <p:pic>
        <p:nvPicPr>
          <p:cNvPr id="227" name="Google Shape;227;p7"/>
          <p:cNvPicPr preferRelativeResize="0"/>
          <p:nvPr/>
        </p:nvPicPr>
        <p:blipFill rotWithShape="1">
          <a:blip r:embed="rId3">
            <a:alphaModFix/>
          </a:blip>
          <a:srcRect/>
          <a:stretch/>
        </p:blipFill>
        <p:spPr>
          <a:xfrm>
            <a:off x="280100" y="4602478"/>
            <a:ext cx="4509901" cy="2072312"/>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Programming </a:t>
            </a:r>
            <a:endParaRPr/>
          </a:p>
        </p:txBody>
      </p:sp>
      <p:sp>
        <p:nvSpPr>
          <p:cNvPr id="223" name="Google Shape;223;p7"/>
          <p:cNvSpPr txBox="1">
            <a:spLocks noGrp="1"/>
          </p:cNvSpPr>
          <p:nvPr>
            <p:ph type="body" idx="1"/>
          </p:nvPr>
        </p:nvSpPr>
        <p:spPr>
          <a:xfrm>
            <a:off x="396875" y="1362075"/>
            <a:ext cx="58179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marL="0" lvl="0" indent="0" algn="l" rtl="0">
              <a:lnSpc>
                <a:spcPct val="115000"/>
              </a:lnSpc>
              <a:spcBef>
                <a:spcPts val="0"/>
              </a:spcBef>
              <a:spcAft>
                <a:spcPts val="0"/>
              </a:spcAft>
              <a:buSzPts val="1560"/>
              <a:buNone/>
            </a:pPr>
            <a:endParaRPr sz="1600" b="1"/>
          </a:p>
        </p:txBody>
      </p:sp>
      <p:sp>
        <p:nvSpPr>
          <p:cNvPr id="224" name="Google Shape;224;p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21</a:t>
            </a:fld>
            <a:endParaRPr/>
          </a:p>
        </p:txBody>
      </p:sp>
      <p:sp>
        <p:nvSpPr>
          <p:cNvPr id="226" name="Google Shape;226;p7"/>
          <p:cNvSpPr txBox="1"/>
          <p:nvPr/>
        </p:nvSpPr>
        <p:spPr>
          <a:xfrm>
            <a:off x="396875" y="2582400"/>
            <a:ext cx="4509900" cy="21240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Equivalent pseudocode:</a:t>
            </a:r>
            <a:endParaRPr sz="14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if (R0 &lt;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if (R0 &gt;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  //R0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a:t>
            </a:r>
            <a:endParaRPr sz="1400" b="0" i="0" u="none" strike="noStrike" cap="none" dirty="0">
              <a:solidFill>
                <a:srgbClr val="000000"/>
              </a:solidFill>
              <a:latin typeface="Courier New"/>
              <a:ea typeface="Courier New"/>
              <a:cs typeface="Courier New"/>
              <a:sym typeface="Courier New"/>
            </a:endParaRPr>
          </a:p>
        </p:txBody>
      </p:sp>
      <p:pic>
        <p:nvPicPr>
          <p:cNvPr id="227" name="Google Shape;227;p7"/>
          <p:cNvPicPr preferRelativeResize="0"/>
          <p:nvPr/>
        </p:nvPicPr>
        <p:blipFill rotWithShape="1">
          <a:blip r:embed="rId3">
            <a:alphaModFix/>
          </a:blip>
          <a:srcRect/>
          <a:stretch/>
        </p:blipFill>
        <p:spPr>
          <a:xfrm>
            <a:off x="280100" y="4602478"/>
            <a:ext cx="4509901" cy="2072312"/>
          </a:xfrm>
          <a:prstGeom prst="rect">
            <a:avLst/>
          </a:prstGeom>
          <a:noFill/>
          <a:ln>
            <a:noFill/>
          </a:ln>
        </p:spPr>
      </p:pic>
    </p:spTree>
    <p:extLst>
      <p:ext uri="{BB962C8B-B14F-4D97-AF65-F5344CB8AC3E}">
        <p14:creationId xmlns:p14="http://schemas.microsoft.com/office/powerpoint/2010/main" val="1162731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Programming </a:t>
            </a:r>
            <a:endParaRPr/>
          </a:p>
        </p:txBody>
      </p:sp>
      <p:sp>
        <p:nvSpPr>
          <p:cNvPr id="223" name="Google Shape;223;p7"/>
          <p:cNvSpPr txBox="1">
            <a:spLocks noGrp="1"/>
          </p:cNvSpPr>
          <p:nvPr>
            <p:ph type="body" idx="1"/>
          </p:nvPr>
        </p:nvSpPr>
        <p:spPr>
          <a:xfrm>
            <a:off x="396875" y="1362075"/>
            <a:ext cx="5817900" cy="49719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560"/>
              <a:buFont typeface="Arial"/>
              <a:buNone/>
            </a:pPr>
            <a:r>
              <a:rPr lang="en-US" sz="1600"/>
              <a:t>Write a Hack assembly program that stores -1, 0, or 1 in R1 based on the sign of R0. To be more specific, your program should store a -1 in R1 if R0 is negative, a 0 in R1 if R0 is 0, and a 1 in R1 if R0 is positive.</a:t>
            </a:r>
            <a:endParaRPr sz="1600"/>
          </a:p>
          <a:p>
            <a:pPr marL="0" lvl="0" indent="0" algn="l" rtl="0">
              <a:lnSpc>
                <a:spcPct val="115000"/>
              </a:lnSpc>
              <a:spcBef>
                <a:spcPts val="0"/>
              </a:spcBef>
              <a:spcAft>
                <a:spcPts val="0"/>
              </a:spcAft>
              <a:buSzPts val="1560"/>
              <a:buNone/>
            </a:pPr>
            <a:endParaRPr sz="1600" b="1"/>
          </a:p>
        </p:txBody>
      </p:sp>
      <p:sp>
        <p:nvSpPr>
          <p:cNvPr id="224" name="Google Shape;224;p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22</a:t>
            </a:fld>
            <a:endParaRPr/>
          </a:p>
        </p:txBody>
      </p:sp>
      <p:sp>
        <p:nvSpPr>
          <p:cNvPr id="225" name="Google Shape;225;p7"/>
          <p:cNvSpPr txBox="1">
            <a:spLocks noGrp="1"/>
          </p:cNvSpPr>
          <p:nvPr>
            <p:ph type="body" idx="1"/>
          </p:nvPr>
        </p:nvSpPr>
        <p:spPr>
          <a:xfrm>
            <a:off x="6172386" y="1134534"/>
            <a:ext cx="3948300" cy="58143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15000"/>
              </a:lnSpc>
              <a:spcBef>
                <a:spcPts val="0"/>
              </a:spcBef>
              <a:spcAft>
                <a:spcPts val="0"/>
              </a:spcAft>
              <a:buSzPct val="97500"/>
              <a:buNone/>
            </a:pPr>
            <a:r>
              <a:rPr lang="en-US" sz="1600" dirty="0"/>
              <a:t>One solution:</a:t>
            </a:r>
            <a:endParaRPr sz="1600" dirty="0"/>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@R0</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D = M</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@NEGATIVE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D; JLT</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@POSITIVE</a:t>
            </a:r>
            <a:endParaRPr dirty="0"/>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D; JGT</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 R0 == 0 case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M = 0</a:t>
            </a:r>
            <a:endParaRPr dirty="0"/>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0; JMP</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(NEGATIVE)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 R0 &lt; 0 case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M = -1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0; JMP</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(POSITIVE)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 R0 &gt; 0 case</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@R1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M = 1</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@END</a:t>
            </a:r>
            <a:endParaRPr sz="1600" dirty="0">
              <a:latin typeface="Courier New"/>
              <a:ea typeface="Courier New"/>
              <a:cs typeface="Courier New"/>
              <a:sym typeface="Courier New"/>
            </a:endParaRPr>
          </a:p>
          <a:p>
            <a:pPr marL="0" lvl="0" indent="0" algn="l" rtl="0">
              <a:lnSpc>
                <a:spcPct val="115000"/>
              </a:lnSpc>
              <a:spcBef>
                <a:spcPts val="0"/>
              </a:spcBef>
              <a:spcAft>
                <a:spcPts val="0"/>
              </a:spcAft>
              <a:buSzPct val="97500"/>
              <a:buNone/>
            </a:pPr>
            <a:r>
              <a:rPr lang="en-US" sz="1600" dirty="0">
                <a:latin typeface="Courier New"/>
                <a:ea typeface="Courier New"/>
                <a:cs typeface="Courier New"/>
                <a:sym typeface="Courier New"/>
              </a:rPr>
              <a:t>    0; JMP</a:t>
            </a:r>
            <a:endParaRPr sz="1600" b="1" dirty="0"/>
          </a:p>
        </p:txBody>
      </p:sp>
      <p:sp>
        <p:nvSpPr>
          <p:cNvPr id="226" name="Google Shape;226;p7"/>
          <p:cNvSpPr txBox="1"/>
          <p:nvPr/>
        </p:nvSpPr>
        <p:spPr>
          <a:xfrm>
            <a:off x="396875" y="2582400"/>
            <a:ext cx="4509900" cy="21240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Calibri"/>
                <a:ea typeface="Calibri"/>
                <a:cs typeface="Calibri"/>
                <a:sym typeface="Calibri"/>
              </a:rPr>
              <a:t>Equivalent pseudocode:</a:t>
            </a:r>
            <a:endParaRPr sz="14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if (R0 &lt;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if (R0 &gt;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1;</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else {  //R0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	R1 = 0;</a:t>
            </a:r>
            <a:endParaRPr sz="1400" b="0" i="0" u="none" strike="noStrike" cap="none" dirty="0">
              <a:solidFill>
                <a:srgbClr val="000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ourier New"/>
                <a:ea typeface="Courier New"/>
                <a:cs typeface="Courier New"/>
                <a:sym typeface="Courier New"/>
              </a:rPr>
              <a:t>}</a:t>
            </a:r>
            <a:endParaRPr sz="1400" b="0" i="0" u="none" strike="noStrike" cap="none" dirty="0">
              <a:solidFill>
                <a:srgbClr val="000000"/>
              </a:solidFill>
              <a:latin typeface="Courier New"/>
              <a:ea typeface="Courier New"/>
              <a:cs typeface="Courier New"/>
              <a:sym typeface="Courier New"/>
            </a:endParaRPr>
          </a:p>
        </p:txBody>
      </p:sp>
      <p:pic>
        <p:nvPicPr>
          <p:cNvPr id="227" name="Google Shape;227;p7"/>
          <p:cNvPicPr preferRelativeResize="0"/>
          <p:nvPr/>
        </p:nvPicPr>
        <p:blipFill rotWithShape="1">
          <a:blip r:embed="rId3">
            <a:alphaModFix/>
          </a:blip>
          <a:srcRect/>
          <a:stretch/>
        </p:blipFill>
        <p:spPr>
          <a:xfrm>
            <a:off x="280100" y="4602478"/>
            <a:ext cx="4509901" cy="2072312"/>
          </a:xfrm>
          <a:prstGeom prst="rect">
            <a:avLst/>
          </a:prstGeom>
          <a:noFill/>
          <a:ln>
            <a:noFill/>
          </a:ln>
        </p:spPr>
      </p:pic>
    </p:spTree>
    <p:extLst>
      <p:ext uri="{BB962C8B-B14F-4D97-AF65-F5344CB8AC3E}">
        <p14:creationId xmlns:p14="http://schemas.microsoft.com/office/powerpoint/2010/main" val="3483702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5">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5">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5">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25">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25">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25">
                                            <p:txEl>
                                              <p:pRg st="15" end="15"/>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25">
                                            <p:txEl>
                                              <p:pRg st="16" end="16"/>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25">
                                            <p:txEl>
                                              <p:pRg st="17" end="1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25">
                                            <p:txEl>
                                              <p:pRg st="18" end="18"/>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25">
                                            <p:txEl>
                                              <p:pRg st="19" end="19"/>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25">
                                            <p:txEl>
                                              <p:pRg st="20" end="20"/>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25">
                                            <p:txEl>
                                              <p:pRg st="21" end="21"/>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25">
                                            <p:txEl>
                                              <p:pRg st="22" end="22"/>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25">
                                            <p:txEl>
                                              <p:pRg st="23" end="23"/>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25">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12"/>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3: Hack Assembly Sample Rubric </a:t>
            </a:r>
            <a:endParaRPr/>
          </a:p>
        </p:txBody>
      </p:sp>
      <p:sp>
        <p:nvSpPr>
          <p:cNvPr id="234" name="Google Shape;234;p12"/>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23</a:t>
            </a:fld>
            <a:endParaRPr/>
          </a:p>
        </p:txBody>
      </p:sp>
      <p:graphicFrame>
        <p:nvGraphicFramePr>
          <p:cNvPr id="235" name="Google Shape;235;p12" descr="Table shows a grading rubric for the hack assembly programming question. There are three columns. The first names the category for each row, the second column details the number of points for that category, and the third column details the criteria for how it was graded. The bottom row details the point total for the problem (10 points)." title="Grading Rubric for Question 3 Hack Assembly Programming"/>
          <p:cNvGraphicFramePr/>
          <p:nvPr>
            <p:extLst>
              <p:ext uri="{D42A27DB-BD31-4B8C-83A1-F6EECF244321}">
                <p14:modId xmlns:p14="http://schemas.microsoft.com/office/powerpoint/2010/main" val="61968366"/>
              </p:ext>
            </p:extLst>
          </p:nvPr>
        </p:nvGraphicFramePr>
        <p:xfrm>
          <a:off x="357025" y="1197663"/>
          <a:ext cx="8406000" cy="5468130"/>
        </p:xfrm>
        <a:graphic>
          <a:graphicData uri="http://schemas.openxmlformats.org/drawingml/2006/table">
            <a:tbl>
              <a:tblPr>
                <a:noFill/>
                <a:tableStyleId>{CB1D3B9F-A857-4C33-8FFC-6B44538719A5}</a:tableStyleId>
              </a:tblPr>
              <a:tblGrid>
                <a:gridCol w="2151907">
                  <a:extLst>
                    <a:ext uri="{9D8B030D-6E8A-4147-A177-3AD203B41FA5}">
                      <a16:colId xmlns:a16="http://schemas.microsoft.com/office/drawing/2014/main" val="20000"/>
                    </a:ext>
                  </a:extLst>
                </a:gridCol>
                <a:gridCol w="1699143">
                  <a:extLst>
                    <a:ext uri="{9D8B030D-6E8A-4147-A177-3AD203B41FA5}">
                      <a16:colId xmlns:a16="http://schemas.microsoft.com/office/drawing/2014/main" val="20001"/>
                    </a:ext>
                  </a:extLst>
                </a:gridCol>
                <a:gridCol w="4554950">
                  <a:extLst>
                    <a:ext uri="{9D8B030D-6E8A-4147-A177-3AD203B41FA5}">
                      <a16:colId xmlns:a16="http://schemas.microsoft.com/office/drawing/2014/main" val="20002"/>
                    </a:ext>
                  </a:extLst>
                </a:gridCol>
              </a:tblGrid>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dirty="0">
                          <a:latin typeface="Calibri" panose="020F0502020204030204" pitchFamily="34" charset="0"/>
                          <a:cs typeface="Calibri" panose="020F0502020204030204" pitchFamily="34" charset="0"/>
                        </a:rPr>
                        <a:t>Category</a:t>
                      </a:r>
                      <a:endParaRPr sz="1600" b="1" u="none" strike="noStrike" cap="none" dirty="0">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Points</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Criteria</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6095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panose="020F0502020204030204" pitchFamily="34" charset="0"/>
                          <a:ea typeface="Calibri"/>
                          <a:cs typeface="Calibri" panose="020F0502020204030204" pitchFamily="34" charset="0"/>
                          <a:sym typeface="Calibri"/>
                        </a:rPr>
                        <a:t>Has Infinite End Loop</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panose="020F0502020204030204" pitchFamily="34" charset="0"/>
                          <a:ea typeface="Calibri"/>
                          <a:cs typeface="Calibri" panose="020F0502020204030204" pitchFamily="34" charset="0"/>
                          <a:sym typeface="Calibri"/>
                        </a:rPr>
                        <a:t>1 point</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ct val="1000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1 point if program has an Infinite End Loop</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524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Conditional Checks</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latin typeface="Calibri" panose="020F0502020204030204" pitchFamily="34" charset="0"/>
                          <a:ea typeface="Calibri"/>
                          <a:cs typeface="Calibri" panose="020F0502020204030204" pitchFamily="34" charset="0"/>
                          <a:sym typeface="Calibri"/>
                        </a:rPr>
                        <a:t>4 points</a:t>
                      </a:r>
                      <a:endParaRPr sz="16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2 points for having at least two checks for cases. Almost all solutions will need a check for 2 of the three cases (negative, zero, positive). </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2 points for correctly matching jump condition to cases (e.g. jump to negative case when negative, etc.)</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0363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Assigns Correct R1 Value</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3 points</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One point for each case:</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649224" marR="0" lvl="0" indent="-283464" algn="l" rtl="0">
                        <a:lnSpc>
                          <a:spcPct val="100000"/>
                        </a:lnSpc>
                        <a:spcBef>
                          <a:spcPts val="440"/>
                        </a:spcBef>
                        <a:spcAft>
                          <a:spcPts val="0"/>
                        </a:spcAft>
                        <a:buClr>
                          <a:srgbClr val="4B2A85"/>
                        </a:buClr>
                        <a:buSzPct val="100000"/>
                        <a:buFont typeface="Wingdings" pitchFamily="2" charset="2"/>
                        <a:buChar char="§"/>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negative: R1 = -1</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649224" marR="0" lvl="0" indent="-283464" algn="l" rtl="0">
                        <a:lnSpc>
                          <a:spcPct val="100000"/>
                        </a:lnSpc>
                        <a:spcBef>
                          <a:spcPts val="440"/>
                        </a:spcBef>
                        <a:spcAft>
                          <a:spcPts val="0"/>
                        </a:spcAft>
                        <a:buClr>
                          <a:srgbClr val="4B2A85"/>
                        </a:buClr>
                        <a:buSzPct val="100000"/>
                        <a:buFont typeface="Wingdings" pitchFamily="2" charset="2"/>
                        <a:buChar char="§"/>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zero: R1 = 0</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649224" marR="0" lvl="0" indent="-283464" algn="l" rtl="0">
                        <a:lnSpc>
                          <a:spcPct val="100000"/>
                        </a:lnSpc>
                        <a:spcBef>
                          <a:spcPts val="440"/>
                        </a:spcBef>
                        <a:spcAft>
                          <a:spcPts val="0"/>
                        </a:spcAft>
                        <a:buClr>
                          <a:srgbClr val="4B2A85"/>
                        </a:buClr>
                        <a:buSzPct val="100000"/>
                        <a:buFont typeface="Wingdings" pitchFamily="2" charset="2"/>
                        <a:buChar char="§"/>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positive: R = 1</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9978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Fully Correct Implementation</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latin typeface="Calibri" panose="020F0502020204030204" pitchFamily="34" charset="0"/>
                          <a:ea typeface="Calibri"/>
                          <a:cs typeface="Calibri" panose="020F0502020204030204" pitchFamily="34" charset="0"/>
                          <a:sym typeface="Calibri"/>
                        </a:rPr>
                        <a:t>2 points</a:t>
                      </a:r>
                      <a:endParaRPr sz="1600" u="none" strike="noStrike" cap="none">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347472" marR="0" lvl="0" indent="-347472" algn="l" rtl="0">
                        <a:lnSpc>
                          <a:spcPct val="100000"/>
                        </a:lnSpc>
                        <a:spcBef>
                          <a:spcPts val="440"/>
                        </a:spcBef>
                        <a:spcAft>
                          <a:spcPts val="0"/>
                        </a:spcAft>
                        <a:buClr>
                          <a:srgbClr val="4B2A85"/>
                        </a:buClr>
                        <a:buSzPts val="1600"/>
                        <a:buFont typeface="Wingdings" pitchFamily="2" charset="2"/>
                        <a:buChar char="v"/>
                      </a:pPr>
                      <a:r>
                        <a:rPr lang="en-US" sz="1600" u="none" strike="noStrike" cap="none" dirty="0">
                          <a:solidFill>
                            <a:schemeClr val="dk1"/>
                          </a:solidFill>
                          <a:latin typeface="Calibri" panose="020F0502020204030204" pitchFamily="34" charset="0"/>
                          <a:ea typeface="Calibri"/>
                          <a:cs typeface="Calibri" panose="020F0502020204030204" pitchFamily="34" charset="0"/>
                          <a:sym typeface="Calibri"/>
                        </a:rPr>
                        <a:t>Covers any little mistakes that may result in an incorrect implementation (e.g., forgetting to jump to the end when a case is done)</a:t>
                      </a: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396200">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Total</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b="1" u="none" strike="noStrike" cap="none">
                          <a:latin typeface="Calibri" panose="020F0502020204030204" pitchFamily="34" charset="0"/>
                          <a:cs typeface="Calibri" panose="020F0502020204030204" pitchFamily="34" charset="0"/>
                        </a:rPr>
                        <a:t>10 points</a:t>
                      </a:r>
                      <a:endParaRPr sz="1600" b="1" u="none" strike="noStrike" cap="none">
                        <a:latin typeface="Calibri" panose="020F0502020204030204" pitchFamily="34" charset="0"/>
                        <a:cs typeface="Calibri" panose="020F0502020204030204" pitchFamily="34" charset="0"/>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457200" marR="0" lvl="0" indent="-228600" algn="l" rtl="0">
                        <a:lnSpc>
                          <a:spcPct val="100000"/>
                        </a:lnSpc>
                        <a:spcBef>
                          <a:spcPts val="0"/>
                        </a:spcBef>
                        <a:spcAft>
                          <a:spcPts val="0"/>
                        </a:spcAft>
                        <a:buClr>
                          <a:srgbClr val="000000"/>
                        </a:buClr>
                        <a:buSzPts val="1600"/>
                        <a:buFont typeface="Arial"/>
                        <a:buNone/>
                      </a:pPr>
                      <a:endParaRPr sz="160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45"/>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Question 4: Metacognitive Skills</a:t>
            </a:r>
            <a:endParaRPr/>
          </a:p>
        </p:txBody>
      </p:sp>
      <p:sp>
        <p:nvSpPr>
          <p:cNvPr id="242" name="Google Shape;242;p45"/>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24</a:t>
            </a:fld>
            <a:endParaRPr/>
          </a:p>
        </p:txBody>
      </p:sp>
      <p:sp>
        <p:nvSpPr>
          <p:cNvPr id="243" name="Google Shape;243;p45"/>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Name two metacognitive skills that we have covered in CSE 390B thus far.</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40" name="Google Shape;4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dirty="0">
                <a:solidFill>
                  <a:schemeClr val="tx1"/>
                </a:solidFill>
              </a:rPr>
              <a:t>Test Taking Strategies</a:t>
            </a:r>
          </a:p>
          <a:p>
            <a:pPr marL="640080" lvl="1" indent="-283464"/>
            <a:r>
              <a:rPr lang="en-US" dirty="0">
                <a:solidFill>
                  <a:schemeClr val="tx1"/>
                </a:solidFill>
              </a:rPr>
              <a:t>Maximizing Success on Exam Day</a:t>
            </a:r>
          </a:p>
          <a:p>
            <a:pPr marL="347472" lvl="0" indent="-347472" algn="l" rtl="0">
              <a:lnSpc>
                <a:spcPct val="110000"/>
              </a:lnSpc>
              <a:spcBef>
                <a:spcPts val="440"/>
              </a:spcBef>
              <a:spcAft>
                <a:spcPts val="0"/>
              </a:spcAft>
              <a:buSzPts val="2080"/>
              <a:buFont typeface="Noto Sans Symbols"/>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a:t>
            </a:r>
            <a:endParaRPr dirty="0">
              <a:solidFill>
                <a:schemeClr val="tx1"/>
              </a:solidFill>
            </a:endParaRPr>
          </a:p>
          <a:p>
            <a:pPr marL="640080" lvl="1" indent="-283464"/>
            <a:r>
              <a:rPr lang="en-US" dirty="0">
                <a:solidFill>
                  <a:schemeClr val="tx1"/>
                </a:solidFill>
              </a:rPr>
              <a:t>Mock Exam, Debrief, and Reflection</a:t>
            </a:r>
          </a:p>
          <a:p>
            <a:pPr marL="640080" lvl="1" indent="-129794" algn="l" rtl="0">
              <a:lnSpc>
                <a:spcPct val="110000"/>
              </a:lnSpc>
              <a:spcBef>
                <a:spcPts val="24"/>
              </a:spcBef>
              <a:spcAft>
                <a:spcPts val="0"/>
              </a:spcAft>
              <a:buSzPts val="2420"/>
              <a:buNone/>
            </a:pPr>
            <a:endParaRPr sz="2800"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 Walkthrough</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Solutions and Exploring Sample Rubrics</a:t>
            </a:r>
            <a:endParaRPr dirty="0">
              <a:solidFill>
                <a:schemeClr val="tx1"/>
              </a:solidFill>
            </a:endParaRPr>
          </a:p>
          <a:p>
            <a:pPr marL="347472" lvl="0" indent="-215392" algn="l" rtl="0">
              <a:lnSpc>
                <a:spcPct val="110000"/>
              </a:lnSpc>
              <a:spcBef>
                <a:spcPts val="440"/>
              </a:spcBef>
              <a:spcAft>
                <a:spcPts val="0"/>
              </a:spcAft>
              <a:buSzPts val="2080"/>
              <a:buFont typeface="Noto Sans Symbols"/>
              <a:buNone/>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Revisiting the Metacognition Cycle</a:t>
            </a:r>
          </a:p>
          <a:p>
            <a:pPr marL="640080" lvl="1" indent="-283464"/>
            <a:r>
              <a:rPr lang="en-US" b="1" dirty="0">
                <a:solidFill>
                  <a:srgbClr val="4B2A85"/>
                </a:solidFill>
              </a:rPr>
              <a:t>Applying Metacognition to Exams </a:t>
            </a:r>
          </a:p>
        </p:txBody>
      </p:sp>
      <p:sp>
        <p:nvSpPr>
          <p:cNvPr id="41" name="Google Shape;4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25</a:t>
            </a:fld>
            <a:endParaRPr/>
          </a:p>
        </p:txBody>
      </p:sp>
    </p:spTree>
    <p:extLst>
      <p:ext uri="{BB962C8B-B14F-4D97-AF65-F5344CB8AC3E}">
        <p14:creationId xmlns:p14="http://schemas.microsoft.com/office/powerpoint/2010/main" val="1787815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46"/>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Revisiting the Metacognition Cycle</a:t>
            </a:r>
            <a:endParaRPr dirty="0"/>
          </a:p>
        </p:txBody>
      </p:sp>
      <p:sp>
        <p:nvSpPr>
          <p:cNvPr id="250" name="Google Shape;250;p46"/>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26</a:t>
            </a:fld>
            <a:endParaRPr/>
          </a:p>
        </p:txBody>
      </p:sp>
      <p:pic>
        <p:nvPicPr>
          <p:cNvPr id="251" name="Google Shape;251;p46"/>
          <p:cNvPicPr preferRelativeResize="0"/>
          <p:nvPr/>
        </p:nvPicPr>
        <p:blipFill rotWithShape="1">
          <a:blip r:embed="rId3">
            <a:alphaModFix/>
          </a:blip>
          <a:srcRect/>
          <a:stretch/>
        </p:blipFill>
        <p:spPr>
          <a:xfrm>
            <a:off x="1623313" y="1531525"/>
            <a:ext cx="5897375" cy="49607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47"/>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lvl="0"/>
            <a:r>
              <a:rPr lang="en-US" dirty="0"/>
              <a:t>Revisiting the Metacognition Cycle</a:t>
            </a:r>
            <a:endParaRPr dirty="0"/>
          </a:p>
        </p:txBody>
      </p:sp>
      <p:sp>
        <p:nvSpPr>
          <p:cNvPr id="259" name="Google Shape;259;p47"/>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27</a:t>
            </a:fld>
            <a:endParaRPr/>
          </a:p>
        </p:txBody>
      </p:sp>
      <p:pic>
        <p:nvPicPr>
          <p:cNvPr id="260" name="Google Shape;260;p47"/>
          <p:cNvPicPr preferRelativeResize="0"/>
          <p:nvPr/>
        </p:nvPicPr>
        <p:blipFill rotWithShape="1">
          <a:blip r:embed="rId3">
            <a:alphaModFix/>
          </a:blip>
          <a:srcRect/>
          <a:stretch/>
        </p:blipFill>
        <p:spPr>
          <a:xfrm>
            <a:off x="1623313" y="1531525"/>
            <a:ext cx="5897375" cy="4960724"/>
          </a:xfrm>
          <a:prstGeom prst="rect">
            <a:avLst/>
          </a:prstGeom>
          <a:noFill/>
          <a:ln>
            <a:noFill/>
          </a:ln>
        </p:spPr>
      </p:pic>
      <p:sp>
        <p:nvSpPr>
          <p:cNvPr id="261" name="Google Shape;261;p47"/>
          <p:cNvSpPr/>
          <p:nvPr/>
        </p:nvSpPr>
        <p:spPr>
          <a:xfrm>
            <a:off x="3790225" y="1197675"/>
            <a:ext cx="2665008" cy="152793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Self-assessing your current test taking practices</a:t>
            </a:r>
            <a:endParaRPr sz="1300" b="0" i="0" u="none" strike="noStrike" cap="none" dirty="0">
              <a:solidFill>
                <a:srgbClr val="000000"/>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48"/>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lvl="0"/>
            <a:r>
              <a:rPr lang="en-US" dirty="0"/>
              <a:t>Revisiting the Metacognition Cycle</a:t>
            </a:r>
            <a:endParaRPr dirty="0"/>
          </a:p>
        </p:txBody>
      </p:sp>
      <p:sp>
        <p:nvSpPr>
          <p:cNvPr id="269" name="Google Shape;269;p48"/>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28</a:t>
            </a:fld>
            <a:endParaRPr/>
          </a:p>
        </p:txBody>
      </p:sp>
      <p:pic>
        <p:nvPicPr>
          <p:cNvPr id="270" name="Google Shape;270;p48"/>
          <p:cNvPicPr preferRelativeResize="0"/>
          <p:nvPr/>
        </p:nvPicPr>
        <p:blipFill rotWithShape="1">
          <a:blip r:embed="rId3">
            <a:alphaModFix/>
          </a:blip>
          <a:srcRect/>
          <a:stretch/>
        </p:blipFill>
        <p:spPr>
          <a:xfrm>
            <a:off x="1623313" y="1531525"/>
            <a:ext cx="5897375" cy="4960724"/>
          </a:xfrm>
          <a:prstGeom prst="rect">
            <a:avLst/>
          </a:prstGeom>
          <a:noFill/>
          <a:ln>
            <a:noFill/>
          </a:ln>
        </p:spPr>
      </p:pic>
      <p:sp>
        <p:nvSpPr>
          <p:cNvPr id="271" name="Google Shape;271;p48"/>
          <p:cNvSpPr/>
          <p:nvPr/>
        </p:nvSpPr>
        <p:spPr>
          <a:xfrm>
            <a:off x="3790225" y="1197675"/>
            <a:ext cx="2665008" cy="152793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Self-assessing your current test taking practices</a:t>
            </a:r>
            <a:endParaRPr sz="1300" b="0" i="0" u="none" strike="noStrike" cap="none" dirty="0">
              <a:solidFill>
                <a:srgbClr val="000000"/>
              </a:solidFill>
              <a:latin typeface="Arial"/>
              <a:ea typeface="Arial"/>
              <a:cs typeface="Arial"/>
              <a:sym typeface="Arial"/>
            </a:endParaRPr>
          </a:p>
        </p:txBody>
      </p:sp>
      <p:sp>
        <p:nvSpPr>
          <p:cNvPr id="272" name="Google Shape;272;p48"/>
          <p:cNvSpPr/>
          <p:nvPr/>
        </p:nvSpPr>
        <p:spPr>
          <a:xfrm>
            <a:off x="5839375" y="2345025"/>
            <a:ext cx="3020328" cy="168210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What test taking strategies are you engaging with?</a:t>
            </a:r>
            <a:endParaRPr sz="1300" b="0" i="0" u="none" strike="noStrike" cap="none" dirty="0">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9"/>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lvl="0"/>
            <a:r>
              <a:rPr lang="en-US" dirty="0"/>
              <a:t>Revisiting the Metacognition Cycle</a:t>
            </a:r>
            <a:endParaRPr dirty="0"/>
          </a:p>
        </p:txBody>
      </p:sp>
      <p:sp>
        <p:nvSpPr>
          <p:cNvPr id="280" name="Google Shape;280;p49"/>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29</a:t>
            </a:fld>
            <a:endParaRPr/>
          </a:p>
        </p:txBody>
      </p:sp>
      <p:pic>
        <p:nvPicPr>
          <p:cNvPr id="281" name="Google Shape;281;p49"/>
          <p:cNvPicPr preferRelativeResize="0"/>
          <p:nvPr/>
        </p:nvPicPr>
        <p:blipFill rotWithShape="1">
          <a:blip r:embed="rId3">
            <a:alphaModFix/>
          </a:blip>
          <a:srcRect/>
          <a:stretch/>
        </p:blipFill>
        <p:spPr>
          <a:xfrm>
            <a:off x="1623313" y="1531525"/>
            <a:ext cx="5897375" cy="4960724"/>
          </a:xfrm>
          <a:prstGeom prst="rect">
            <a:avLst/>
          </a:prstGeom>
          <a:noFill/>
          <a:ln>
            <a:noFill/>
          </a:ln>
        </p:spPr>
      </p:pic>
      <p:sp>
        <p:nvSpPr>
          <p:cNvPr id="282" name="Google Shape;282;p49"/>
          <p:cNvSpPr/>
          <p:nvPr/>
        </p:nvSpPr>
        <p:spPr>
          <a:xfrm>
            <a:off x="3790225" y="1197675"/>
            <a:ext cx="2665008" cy="152793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Self-assessing your current test taking practices</a:t>
            </a:r>
            <a:endParaRPr sz="1300" b="0" i="0" u="none" strike="noStrike" cap="none" dirty="0">
              <a:solidFill>
                <a:srgbClr val="000000"/>
              </a:solidFill>
              <a:latin typeface="Arial"/>
              <a:ea typeface="Arial"/>
              <a:cs typeface="Arial"/>
              <a:sym typeface="Arial"/>
            </a:endParaRPr>
          </a:p>
        </p:txBody>
      </p:sp>
      <p:sp>
        <p:nvSpPr>
          <p:cNvPr id="283" name="Google Shape;283;p49"/>
          <p:cNvSpPr/>
          <p:nvPr/>
        </p:nvSpPr>
        <p:spPr>
          <a:xfrm>
            <a:off x="5839375" y="2345025"/>
            <a:ext cx="3020328" cy="168210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What test taking strategies are you engaging with?</a:t>
            </a:r>
            <a:endParaRPr sz="1300" b="0" i="0" u="none" strike="noStrike" cap="none" dirty="0">
              <a:solidFill>
                <a:srgbClr val="000000"/>
              </a:solidFill>
              <a:latin typeface="Arial"/>
              <a:ea typeface="Arial"/>
              <a:cs typeface="Arial"/>
              <a:sym typeface="Arial"/>
            </a:endParaRPr>
          </a:p>
        </p:txBody>
      </p:sp>
      <p:sp>
        <p:nvSpPr>
          <p:cNvPr id="284" name="Google Shape;284;p49"/>
          <p:cNvSpPr/>
          <p:nvPr/>
        </p:nvSpPr>
        <p:spPr>
          <a:xfrm>
            <a:off x="5020525" y="4653125"/>
            <a:ext cx="3020328" cy="168210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latin typeface="Calibri"/>
                <a:ea typeface="Calibri"/>
                <a:cs typeface="Calibri"/>
                <a:sym typeface="Calibri"/>
              </a:rPr>
              <a:t>Creating a plan for strengthening your test-taking practices</a:t>
            </a:r>
            <a:endParaRPr sz="13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 Taking Strategies Discussion</a:t>
            </a:r>
            <a:endParaRPr dirty="0"/>
          </a:p>
        </p:txBody>
      </p:sp>
      <p:sp>
        <p:nvSpPr>
          <p:cNvPr id="60" name="Google Shape;6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What are some test taking strategies you have previously utilized in taking your exams?</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Were those strategies you tried effective or not? Why?</a:t>
            </a:r>
            <a:endParaRPr dirty="0"/>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How might you try a new test taking strategy on the CSE 390B midterm or any other upcoming exam?</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a:t>
            </a:fld>
            <a:endParaRPr/>
          </a:p>
        </p:txBody>
      </p:sp>
    </p:spTree>
    <p:extLst>
      <p:ext uri="{BB962C8B-B14F-4D97-AF65-F5344CB8AC3E}">
        <p14:creationId xmlns:p14="http://schemas.microsoft.com/office/powerpoint/2010/main" val="1657944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50"/>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lvl="0"/>
            <a:r>
              <a:rPr lang="en-US" dirty="0"/>
              <a:t>Revisiting the Metacognition Cycle</a:t>
            </a:r>
            <a:endParaRPr dirty="0"/>
          </a:p>
        </p:txBody>
      </p:sp>
      <p:sp>
        <p:nvSpPr>
          <p:cNvPr id="292" name="Google Shape;292;p50"/>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30</a:t>
            </a:fld>
            <a:endParaRPr/>
          </a:p>
        </p:txBody>
      </p:sp>
      <p:pic>
        <p:nvPicPr>
          <p:cNvPr id="293" name="Google Shape;293;p50"/>
          <p:cNvPicPr preferRelativeResize="0"/>
          <p:nvPr/>
        </p:nvPicPr>
        <p:blipFill rotWithShape="1">
          <a:blip r:embed="rId3">
            <a:alphaModFix/>
          </a:blip>
          <a:srcRect/>
          <a:stretch/>
        </p:blipFill>
        <p:spPr>
          <a:xfrm>
            <a:off x="1623313" y="1531525"/>
            <a:ext cx="5897375" cy="4960724"/>
          </a:xfrm>
          <a:prstGeom prst="rect">
            <a:avLst/>
          </a:prstGeom>
          <a:noFill/>
          <a:ln>
            <a:noFill/>
          </a:ln>
        </p:spPr>
      </p:pic>
      <p:sp>
        <p:nvSpPr>
          <p:cNvPr id="294" name="Google Shape;294;p50"/>
          <p:cNvSpPr/>
          <p:nvPr/>
        </p:nvSpPr>
        <p:spPr>
          <a:xfrm>
            <a:off x="3790225" y="1197675"/>
            <a:ext cx="2665008" cy="152793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Self-assessing your current test taking practices </a:t>
            </a:r>
            <a:endParaRPr sz="1300" b="0" i="0" u="none" strike="noStrike" cap="none" dirty="0">
              <a:solidFill>
                <a:srgbClr val="000000"/>
              </a:solidFill>
              <a:latin typeface="Arial"/>
              <a:ea typeface="Arial"/>
              <a:cs typeface="Arial"/>
              <a:sym typeface="Arial"/>
            </a:endParaRPr>
          </a:p>
        </p:txBody>
      </p:sp>
      <p:sp>
        <p:nvSpPr>
          <p:cNvPr id="295" name="Google Shape;295;p50"/>
          <p:cNvSpPr/>
          <p:nvPr/>
        </p:nvSpPr>
        <p:spPr>
          <a:xfrm>
            <a:off x="5839375" y="2345025"/>
            <a:ext cx="3020328" cy="168210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What test taking strategies are you engaging with?</a:t>
            </a:r>
            <a:endParaRPr sz="1300" b="0" i="0" u="none" strike="noStrike" cap="none" dirty="0">
              <a:solidFill>
                <a:srgbClr val="000000"/>
              </a:solidFill>
              <a:latin typeface="Arial"/>
              <a:ea typeface="Arial"/>
              <a:cs typeface="Arial"/>
              <a:sym typeface="Arial"/>
            </a:endParaRPr>
          </a:p>
        </p:txBody>
      </p:sp>
      <p:sp>
        <p:nvSpPr>
          <p:cNvPr id="296" name="Google Shape;296;p50"/>
          <p:cNvSpPr/>
          <p:nvPr/>
        </p:nvSpPr>
        <p:spPr>
          <a:xfrm>
            <a:off x="531450" y="4265300"/>
            <a:ext cx="3020328" cy="168210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We’ve conveniently done this before your midterm!</a:t>
            </a:r>
            <a:endParaRPr sz="1300" b="0" i="0" u="none" strike="noStrike" cap="none" dirty="0">
              <a:solidFill>
                <a:srgbClr val="000000"/>
              </a:solidFill>
              <a:latin typeface="Arial"/>
              <a:ea typeface="Arial"/>
              <a:cs typeface="Arial"/>
              <a:sym typeface="Arial"/>
            </a:endParaRPr>
          </a:p>
        </p:txBody>
      </p:sp>
      <p:sp>
        <p:nvSpPr>
          <p:cNvPr id="297" name="Google Shape;297;p50"/>
          <p:cNvSpPr/>
          <p:nvPr/>
        </p:nvSpPr>
        <p:spPr>
          <a:xfrm>
            <a:off x="5020525" y="4653125"/>
            <a:ext cx="3020328" cy="168210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Creating a plan for strengthening your test-taking practices</a:t>
            </a:r>
            <a:endParaRPr sz="1100" b="0" i="0" u="none" strike="noStrike" cap="none">
              <a:solidFill>
                <a:schemeClr val="dk1"/>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51"/>
          <p:cNvSpPr txBox="1">
            <a:spLocks noGrp="1"/>
          </p:cNvSpPr>
          <p:nvPr>
            <p:ph type="title"/>
          </p:nvPr>
        </p:nvSpPr>
        <p:spPr>
          <a:xfrm>
            <a:off x="357018" y="435678"/>
            <a:ext cx="8406000" cy="762000"/>
          </a:xfrm>
          <a:prstGeom prst="rect">
            <a:avLst/>
          </a:prstGeom>
          <a:noFill/>
          <a:ln>
            <a:noFill/>
          </a:ln>
        </p:spPr>
        <p:txBody>
          <a:bodyPr spcFirstLastPara="1" wrap="square" lIns="91425" tIns="45700" rIns="91425" bIns="45700" anchor="ctr" anchorCtr="0">
            <a:noAutofit/>
          </a:bodyPr>
          <a:lstStyle/>
          <a:p>
            <a:pPr lvl="0"/>
            <a:r>
              <a:rPr lang="en-US" dirty="0"/>
              <a:t>Revisiting the Metacognition Cycle</a:t>
            </a:r>
            <a:endParaRPr dirty="0"/>
          </a:p>
        </p:txBody>
      </p:sp>
      <p:sp>
        <p:nvSpPr>
          <p:cNvPr id="305" name="Google Shape;305;p51"/>
          <p:cNvSpPr txBox="1">
            <a:spLocks noGrp="1"/>
          </p:cNvSpPr>
          <p:nvPr>
            <p:ph type="sldNum" idx="12"/>
          </p:nvPr>
        </p:nvSpPr>
        <p:spPr>
          <a:xfrm>
            <a:off x="8534400" y="6492240"/>
            <a:ext cx="609600" cy="3651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000000"/>
              </a:buClr>
              <a:buSzPts val="1200"/>
              <a:buFont typeface="Arial"/>
              <a:buNone/>
            </a:pPr>
            <a:fld id="{00000000-1234-1234-1234-123412341234}" type="slidenum">
              <a:rPr lang="en-US"/>
              <a:t>31</a:t>
            </a:fld>
            <a:endParaRPr/>
          </a:p>
        </p:txBody>
      </p:sp>
      <p:pic>
        <p:nvPicPr>
          <p:cNvPr id="306" name="Google Shape;306;p51"/>
          <p:cNvPicPr preferRelativeResize="0"/>
          <p:nvPr/>
        </p:nvPicPr>
        <p:blipFill rotWithShape="1">
          <a:blip r:embed="rId3">
            <a:alphaModFix/>
          </a:blip>
          <a:srcRect/>
          <a:stretch/>
        </p:blipFill>
        <p:spPr>
          <a:xfrm>
            <a:off x="1623313" y="1531525"/>
            <a:ext cx="5897375" cy="4960724"/>
          </a:xfrm>
          <a:prstGeom prst="rect">
            <a:avLst/>
          </a:prstGeom>
          <a:noFill/>
          <a:ln>
            <a:noFill/>
          </a:ln>
        </p:spPr>
      </p:pic>
      <p:sp>
        <p:nvSpPr>
          <p:cNvPr id="307" name="Google Shape;307;p51"/>
          <p:cNvSpPr/>
          <p:nvPr/>
        </p:nvSpPr>
        <p:spPr>
          <a:xfrm>
            <a:off x="3790225" y="1197675"/>
            <a:ext cx="2665008" cy="152793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Self-assessing your current test taking practices</a:t>
            </a:r>
            <a:endParaRPr sz="1300" b="0" i="0" u="none" strike="noStrike" cap="none" dirty="0">
              <a:solidFill>
                <a:srgbClr val="000000"/>
              </a:solidFill>
              <a:latin typeface="Arial"/>
              <a:ea typeface="Arial"/>
              <a:cs typeface="Arial"/>
              <a:sym typeface="Arial"/>
            </a:endParaRPr>
          </a:p>
        </p:txBody>
      </p:sp>
      <p:sp>
        <p:nvSpPr>
          <p:cNvPr id="308" name="Google Shape;308;p51"/>
          <p:cNvSpPr/>
          <p:nvPr/>
        </p:nvSpPr>
        <p:spPr>
          <a:xfrm>
            <a:off x="5839375" y="2345025"/>
            <a:ext cx="3020328" cy="168210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What test taking strategies are you engaging with?</a:t>
            </a:r>
            <a:endParaRPr sz="1300" b="0" i="0" u="none" strike="noStrike" cap="none" dirty="0">
              <a:solidFill>
                <a:srgbClr val="000000"/>
              </a:solidFill>
              <a:latin typeface="Arial"/>
              <a:ea typeface="Arial"/>
              <a:cs typeface="Arial"/>
              <a:sym typeface="Arial"/>
            </a:endParaRPr>
          </a:p>
        </p:txBody>
      </p:sp>
      <p:sp>
        <p:nvSpPr>
          <p:cNvPr id="309" name="Google Shape;309;p51"/>
          <p:cNvSpPr/>
          <p:nvPr/>
        </p:nvSpPr>
        <p:spPr>
          <a:xfrm>
            <a:off x="531450" y="4265300"/>
            <a:ext cx="3020328" cy="168210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dirty="0">
                <a:solidFill>
                  <a:schemeClr val="dk1"/>
                </a:solidFill>
                <a:latin typeface="Calibri"/>
                <a:ea typeface="Calibri"/>
                <a:cs typeface="Calibri"/>
                <a:sym typeface="Calibri"/>
              </a:rPr>
              <a:t>We’ve conveniently done this before your midterm! </a:t>
            </a:r>
            <a:endParaRPr sz="1300" b="0" i="0" u="none" strike="noStrike" cap="none" dirty="0">
              <a:solidFill>
                <a:srgbClr val="000000"/>
              </a:solidFill>
              <a:latin typeface="Arial"/>
              <a:ea typeface="Arial"/>
              <a:cs typeface="Arial"/>
              <a:sym typeface="Arial"/>
            </a:endParaRPr>
          </a:p>
        </p:txBody>
      </p:sp>
      <p:sp>
        <p:nvSpPr>
          <p:cNvPr id="310" name="Google Shape;310;p51"/>
          <p:cNvSpPr/>
          <p:nvPr/>
        </p:nvSpPr>
        <p:spPr>
          <a:xfrm>
            <a:off x="957800" y="2048900"/>
            <a:ext cx="2665008" cy="152793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0" u="none" strike="noStrike" cap="none">
                <a:solidFill>
                  <a:schemeClr val="dk1"/>
                </a:solidFill>
                <a:latin typeface="Calibri"/>
                <a:ea typeface="Calibri"/>
                <a:cs typeface="Calibri"/>
                <a:sym typeface="Calibri"/>
              </a:rPr>
              <a:t>Post-midterm debrief</a:t>
            </a:r>
            <a:endParaRPr sz="1300" b="0" i="0" u="none" strike="noStrike" cap="none">
              <a:solidFill>
                <a:srgbClr val="000000"/>
              </a:solidFill>
              <a:latin typeface="Arial"/>
              <a:ea typeface="Arial"/>
              <a:cs typeface="Arial"/>
              <a:sym typeface="Arial"/>
            </a:endParaRPr>
          </a:p>
        </p:txBody>
      </p:sp>
      <p:sp>
        <p:nvSpPr>
          <p:cNvPr id="311" name="Google Shape;311;p51"/>
          <p:cNvSpPr/>
          <p:nvPr/>
        </p:nvSpPr>
        <p:spPr>
          <a:xfrm>
            <a:off x="5020525" y="4653125"/>
            <a:ext cx="3020328" cy="1682100"/>
          </a:xfrm>
          <a:prstGeom prst="irregularSeal1">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chemeClr val="dk1"/>
              </a:buClr>
              <a:buSzPts val="1100"/>
              <a:buFont typeface="Arial"/>
              <a:buNone/>
            </a:pPr>
            <a:r>
              <a:rPr lang="en-US" sz="1100" b="0" i="0" u="none" strike="noStrike" cap="none">
                <a:solidFill>
                  <a:schemeClr val="dk1"/>
                </a:solidFill>
                <a:latin typeface="Calibri"/>
                <a:ea typeface="Calibri"/>
                <a:cs typeface="Calibri"/>
                <a:sym typeface="Calibri"/>
              </a:rPr>
              <a:t>Creating a plan for strengthening your test-taking practices</a:t>
            </a:r>
            <a:endParaRPr sz="1100" b="0" i="0" u="none" strike="noStrike" cap="none">
              <a:solidFill>
                <a:schemeClr val="dk1"/>
              </a:solidFill>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8"/>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11 Wrap-up</a:t>
            </a:r>
            <a:endParaRPr dirty="0"/>
          </a:p>
        </p:txBody>
      </p:sp>
      <p:sp>
        <p:nvSpPr>
          <p:cNvPr id="393" name="Google Shape;393;p8"/>
          <p:cNvSpPr txBox="1">
            <a:spLocks noGrp="1"/>
          </p:cNvSpPr>
          <p:nvPr>
            <p:ph type="body" idx="1"/>
          </p:nvPr>
        </p:nvSpPr>
        <p:spPr>
          <a:xfrm>
            <a:off x="396875" y="1362075"/>
            <a:ext cx="8366100" cy="549540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CSE 390B Midterm Exam this Thursday (5/5) during lecture at 2:30pm</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r>
              <a:rPr lang="en-US" dirty="0"/>
              <a:t>Project 6: Mock Exam Problem &amp; Building a Computer due next Thursday (5/12) at 11:59pm PDT</a:t>
            </a:r>
            <a:endParaRPr dirty="0"/>
          </a:p>
        </p:txBody>
      </p:sp>
      <p:sp>
        <p:nvSpPr>
          <p:cNvPr id="394" name="Google Shape;394;p8"/>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32</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 Taking Best Practices</a:t>
            </a:r>
            <a:endParaRPr dirty="0"/>
          </a:p>
        </p:txBody>
      </p:sp>
      <p:sp>
        <p:nvSpPr>
          <p:cNvPr id="60" name="Google Shape;6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Survey the entire exam before beginning</a:t>
            </a:r>
          </a:p>
          <a:p>
            <a:pPr marL="640080" lvl="1" indent="-283464" algn="l" rtl="0">
              <a:lnSpc>
                <a:spcPct val="110000"/>
              </a:lnSpc>
              <a:spcBef>
                <a:spcPts val="24"/>
              </a:spcBef>
              <a:spcAft>
                <a:spcPts val="0"/>
              </a:spcAft>
              <a:buSzPts val="2420"/>
              <a:buChar char="▪"/>
            </a:pPr>
            <a:r>
              <a:rPr lang="en-US" dirty="0"/>
              <a:t>Helps plan how much time to allocate for each problem</a:t>
            </a:r>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Read exam directions and question statements carefully</a:t>
            </a:r>
          </a:p>
          <a:p>
            <a:pPr marL="640080" lvl="1" indent="-283464"/>
            <a:r>
              <a:rPr lang="en-US" dirty="0"/>
              <a:t>Use </a:t>
            </a:r>
            <a:r>
              <a:rPr lang="en-US" dirty="0">
                <a:highlight>
                  <a:srgbClr val="FFFF00"/>
                </a:highlight>
              </a:rPr>
              <a:t>highlights</a:t>
            </a:r>
            <a:r>
              <a:rPr lang="en-US" dirty="0"/>
              <a:t>, </a:t>
            </a:r>
            <a:r>
              <a:rPr lang="en-US" u="sng" dirty="0"/>
              <a:t>underlines</a:t>
            </a:r>
            <a:r>
              <a:rPr lang="en-US" dirty="0"/>
              <a:t>, circles on important details</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Answer the questions you feel the most confident in first</a:t>
            </a:r>
          </a:p>
          <a:p>
            <a:pPr marL="347472" lvl="0" indent="-347472" algn="l" rtl="0">
              <a:lnSpc>
                <a:spcPct val="110000"/>
              </a:lnSpc>
              <a:spcBef>
                <a:spcPts val="440"/>
              </a:spcBef>
              <a:spcAft>
                <a:spcPts val="0"/>
              </a:spcAft>
              <a:buSzPts val="2080"/>
              <a:buFont typeface="Noto Sans Symbols"/>
              <a:buChar char="❖"/>
            </a:pPr>
            <a:endParaRPr lang="en-US" dirty="0"/>
          </a:p>
          <a:p>
            <a:pPr marL="347472" lvl="0" indent="-347472" algn="l" rtl="0">
              <a:lnSpc>
                <a:spcPct val="110000"/>
              </a:lnSpc>
              <a:spcBef>
                <a:spcPts val="440"/>
              </a:spcBef>
              <a:spcAft>
                <a:spcPts val="0"/>
              </a:spcAft>
              <a:buSzPts val="2080"/>
              <a:buFont typeface="Noto Sans Symbols"/>
              <a:buChar char="❖"/>
            </a:pPr>
            <a:r>
              <a:rPr lang="en-US" dirty="0"/>
              <a:t>If stuck on a problem, make a mark on the problem and revisit the question later</a:t>
            </a: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4</a:t>
            </a:fld>
            <a:endParaRPr/>
          </a:p>
        </p:txBody>
      </p:sp>
      <p:sp>
        <p:nvSpPr>
          <p:cNvPr id="2" name="Oval 1">
            <a:extLst>
              <a:ext uri="{FF2B5EF4-FFF2-40B4-BE49-F238E27FC236}">
                <a16:creationId xmlns:a16="http://schemas.microsoft.com/office/drawing/2014/main" id="{EBE256C3-1C1B-844C-9120-0BA23E109900}"/>
              </a:ext>
            </a:extLst>
          </p:cNvPr>
          <p:cNvSpPr/>
          <p:nvPr/>
        </p:nvSpPr>
        <p:spPr>
          <a:xfrm>
            <a:off x="4125686" y="3178629"/>
            <a:ext cx="805543" cy="41365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7885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0">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Test Taking Best Practices</a:t>
            </a:r>
            <a:endParaRPr dirty="0"/>
          </a:p>
        </p:txBody>
      </p:sp>
      <p:sp>
        <p:nvSpPr>
          <p:cNvPr id="60" name="Google Shape;60;p4"/>
          <p:cNvSpPr txBox="1">
            <a:spLocks noGrp="1"/>
          </p:cNvSpPr>
          <p:nvPr>
            <p:ph type="body" idx="1"/>
          </p:nvPr>
        </p:nvSpPr>
        <p:spPr>
          <a:xfrm>
            <a:off x="396875" y="1362075"/>
            <a:ext cx="8405982"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Prioritize how you will answer questions</a:t>
            </a:r>
          </a:p>
          <a:p>
            <a:pPr marL="640080" lvl="1" indent="-283464" algn="l" rtl="0">
              <a:lnSpc>
                <a:spcPct val="110000"/>
              </a:lnSpc>
              <a:spcBef>
                <a:spcPts val="24"/>
              </a:spcBef>
              <a:spcAft>
                <a:spcPts val="0"/>
              </a:spcAft>
              <a:buSzPts val="2420"/>
              <a:buChar char="▪"/>
            </a:pPr>
            <a:r>
              <a:rPr lang="en-US" dirty="0"/>
              <a:t>Do this based on confidence level for each type of question or how long you think each will take</a:t>
            </a:r>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Rely on a methodological approach for each question</a:t>
            </a:r>
          </a:p>
          <a:p>
            <a:pPr marL="640080" lvl="1" indent="-283464"/>
            <a:r>
              <a:rPr lang="en-US" dirty="0"/>
              <a:t>Helps make taking the test feel more systematic</a:t>
            </a:r>
          </a:p>
          <a:p>
            <a:pPr marL="640080" lvl="1" indent="-283464"/>
            <a:endParaRPr lang="en-US" dirty="0"/>
          </a:p>
          <a:p>
            <a:pPr marL="347472" lvl="0" indent="-347472" algn="l" rtl="0">
              <a:lnSpc>
                <a:spcPct val="110000"/>
              </a:lnSpc>
              <a:spcBef>
                <a:spcPts val="440"/>
              </a:spcBef>
              <a:spcAft>
                <a:spcPts val="0"/>
              </a:spcAft>
              <a:buSzPts val="2080"/>
              <a:buFont typeface="Noto Sans Symbols"/>
              <a:buChar char="❖"/>
            </a:pPr>
            <a:r>
              <a:rPr lang="en-US" dirty="0"/>
              <a:t>If stuck on a question, demonstrate what you know</a:t>
            </a:r>
          </a:p>
          <a:p>
            <a:pPr marL="640080" lvl="1" indent="-283464"/>
            <a:r>
              <a:rPr lang="en-US" dirty="0"/>
              <a:t>Many exams reward partial credit</a:t>
            </a:r>
          </a:p>
          <a:p>
            <a:pPr marL="640080" lvl="1" indent="-283464"/>
            <a:endParaRPr lang="en-US" dirty="0"/>
          </a:p>
          <a:p>
            <a:pPr marL="347472" lvl="0" indent="-347472" algn="l" rtl="0">
              <a:lnSpc>
                <a:spcPct val="110000"/>
              </a:lnSpc>
              <a:spcBef>
                <a:spcPts val="440"/>
              </a:spcBef>
              <a:spcAft>
                <a:spcPts val="0"/>
              </a:spcAft>
              <a:buSzPts val="2080"/>
              <a:buFont typeface="Noto Sans Symbols"/>
              <a:buChar char="❖"/>
            </a:pPr>
            <a:r>
              <a:rPr lang="en-US" dirty="0"/>
              <a:t>If time allows, double check your answers</a:t>
            </a:r>
            <a:endParaRPr dirty="0"/>
          </a:p>
          <a:p>
            <a:pPr marL="640080" lvl="1" indent="-283464"/>
            <a:r>
              <a:rPr lang="en-US" dirty="0"/>
              <a:t>Catches any small mistakes that may have been made earlier</a:t>
            </a:r>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5</a:t>
            </a:fld>
            <a:endParaRPr/>
          </a:p>
        </p:txBody>
      </p:sp>
    </p:spTree>
    <p:extLst>
      <p:ext uri="{BB962C8B-B14F-4D97-AF65-F5344CB8AC3E}">
        <p14:creationId xmlns:p14="http://schemas.microsoft.com/office/powerpoint/2010/main" val="896160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0">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0">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Lecture Outline</a:t>
            </a:r>
            <a:endParaRPr dirty="0"/>
          </a:p>
        </p:txBody>
      </p:sp>
      <p:sp>
        <p:nvSpPr>
          <p:cNvPr id="40" name="Google Shape;4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dirty="0">
                <a:solidFill>
                  <a:schemeClr val="tx1"/>
                </a:solidFill>
              </a:rPr>
              <a:t>Test Taking Strategies</a:t>
            </a:r>
          </a:p>
          <a:p>
            <a:pPr marL="640080" lvl="1" indent="-283464"/>
            <a:r>
              <a:rPr lang="en-US" dirty="0">
                <a:solidFill>
                  <a:schemeClr val="tx1"/>
                </a:solidFill>
              </a:rPr>
              <a:t>Maximizing Success on Exam Day</a:t>
            </a:r>
          </a:p>
          <a:p>
            <a:pPr marL="347472" lvl="0" indent="-347472" algn="l" rtl="0">
              <a:lnSpc>
                <a:spcPct val="110000"/>
              </a:lnSpc>
              <a:spcBef>
                <a:spcPts val="440"/>
              </a:spcBef>
              <a:spcAft>
                <a:spcPts val="0"/>
              </a:spcAft>
              <a:buSzPts val="2080"/>
              <a:buFont typeface="Noto Sans Symbols"/>
              <a:buChar char="❖"/>
            </a:pPr>
            <a:endParaRPr lang="en-US"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b="1" dirty="0">
                <a:solidFill>
                  <a:srgbClr val="4B2A85"/>
                </a:solidFill>
              </a:rPr>
              <a:t>Midterm Practice Exam</a:t>
            </a:r>
            <a:endParaRPr b="1" dirty="0">
              <a:solidFill>
                <a:srgbClr val="4B2A85"/>
              </a:solidFill>
            </a:endParaRPr>
          </a:p>
          <a:p>
            <a:pPr marL="640080" lvl="1" indent="-283464"/>
            <a:r>
              <a:rPr lang="en-US" b="1" dirty="0">
                <a:solidFill>
                  <a:srgbClr val="4B2A85"/>
                </a:solidFill>
              </a:rPr>
              <a:t>Mock Exam, Debrief, and Reflection</a:t>
            </a:r>
          </a:p>
          <a:p>
            <a:pPr marL="640080" lvl="1" indent="-129794" algn="l" rtl="0">
              <a:lnSpc>
                <a:spcPct val="110000"/>
              </a:lnSpc>
              <a:spcBef>
                <a:spcPts val="24"/>
              </a:spcBef>
              <a:spcAft>
                <a:spcPts val="0"/>
              </a:spcAft>
              <a:buSzPts val="2420"/>
              <a:buNone/>
            </a:pPr>
            <a:endParaRPr sz="2800"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Midterm Practice Exam Walkthrough</a:t>
            </a:r>
            <a:endParaRPr dirty="0">
              <a:solidFill>
                <a:schemeClr val="tx1"/>
              </a:solidFill>
            </a:endParaRPr>
          </a:p>
          <a:p>
            <a:pPr marL="640080" lvl="1" indent="-283464" algn="l" rtl="0">
              <a:lnSpc>
                <a:spcPct val="110000"/>
              </a:lnSpc>
              <a:spcBef>
                <a:spcPts val="24"/>
              </a:spcBef>
              <a:spcAft>
                <a:spcPts val="0"/>
              </a:spcAft>
              <a:buSzPts val="2420"/>
              <a:buChar char="▪"/>
            </a:pPr>
            <a:r>
              <a:rPr lang="en-US" dirty="0">
                <a:solidFill>
                  <a:schemeClr val="tx1"/>
                </a:solidFill>
              </a:rPr>
              <a:t>Solutions and Exploring Sample Rubrics</a:t>
            </a:r>
            <a:endParaRPr dirty="0">
              <a:solidFill>
                <a:schemeClr val="tx1"/>
              </a:solidFill>
            </a:endParaRPr>
          </a:p>
          <a:p>
            <a:pPr marL="347472" lvl="0" indent="-215392" algn="l" rtl="0">
              <a:lnSpc>
                <a:spcPct val="110000"/>
              </a:lnSpc>
              <a:spcBef>
                <a:spcPts val="440"/>
              </a:spcBef>
              <a:spcAft>
                <a:spcPts val="0"/>
              </a:spcAft>
              <a:buSzPts val="2080"/>
              <a:buFont typeface="Noto Sans Symbols"/>
              <a:buNone/>
            </a:pPr>
            <a:endParaRPr dirty="0">
              <a:solidFill>
                <a:schemeClr val="tx1"/>
              </a:solidFill>
            </a:endParaRPr>
          </a:p>
          <a:p>
            <a:pPr marL="347472" lvl="0" indent="-347472" algn="l" rtl="0">
              <a:lnSpc>
                <a:spcPct val="110000"/>
              </a:lnSpc>
              <a:spcBef>
                <a:spcPts val="440"/>
              </a:spcBef>
              <a:spcAft>
                <a:spcPts val="0"/>
              </a:spcAft>
              <a:buSzPts val="2080"/>
              <a:buFont typeface="Noto Sans Symbols"/>
              <a:buChar char="❖"/>
            </a:pPr>
            <a:r>
              <a:rPr lang="en-US" dirty="0">
                <a:solidFill>
                  <a:schemeClr val="tx1"/>
                </a:solidFill>
              </a:rPr>
              <a:t>Revisiting the Metacognition Cycle</a:t>
            </a:r>
          </a:p>
          <a:p>
            <a:pPr marL="640080" lvl="1" indent="-283464"/>
            <a:r>
              <a:rPr lang="en-US" dirty="0">
                <a:solidFill>
                  <a:schemeClr val="tx1"/>
                </a:solidFill>
              </a:rPr>
              <a:t>Applying Metacognition to Exams </a:t>
            </a:r>
          </a:p>
        </p:txBody>
      </p:sp>
      <p:sp>
        <p:nvSpPr>
          <p:cNvPr id="41" name="Google Shape;4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6</a:t>
            </a:fld>
            <a:endParaRPr/>
          </a:p>
        </p:txBody>
      </p:sp>
    </p:spTree>
    <p:extLst>
      <p:ext uri="{BB962C8B-B14F-4D97-AF65-F5344CB8AC3E}">
        <p14:creationId xmlns:p14="http://schemas.microsoft.com/office/powerpoint/2010/main" val="705970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4"/>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Midterm Practice Exam</a:t>
            </a:r>
            <a:endParaRPr dirty="0"/>
          </a:p>
        </p:txBody>
      </p:sp>
      <p:sp>
        <p:nvSpPr>
          <p:cNvPr id="60" name="Google Shape;60;p4"/>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The exam is closed-note, closed-book</a:t>
            </a:r>
            <a:endParaRPr dirty="0"/>
          </a:p>
          <a:p>
            <a:pPr marL="640080" lvl="1" indent="-283464" algn="l" rtl="0">
              <a:lnSpc>
                <a:spcPct val="110000"/>
              </a:lnSpc>
              <a:spcBef>
                <a:spcPts val="24"/>
              </a:spcBef>
              <a:spcAft>
                <a:spcPts val="0"/>
              </a:spcAft>
              <a:buSzPts val="2420"/>
              <a:buChar char="▪"/>
            </a:pPr>
            <a:r>
              <a:rPr lang="en-US" dirty="0"/>
              <a:t>You may only use the midterm reference sheet</a:t>
            </a:r>
          </a:p>
          <a:p>
            <a:pPr marL="640080" lvl="1" indent="-283464" algn="l" rtl="0">
              <a:lnSpc>
                <a:spcPct val="110000"/>
              </a:lnSpc>
              <a:spcBef>
                <a:spcPts val="24"/>
              </a:spcBef>
              <a:spcAft>
                <a:spcPts val="0"/>
              </a:spcAft>
              <a:buSzPts val="2420"/>
              <a:buChar char="▪"/>
            </a:pPr>
            <a:endParaRPr sz="2600" dirty="0"/>
          </a:p>
          <a:p>
            <a:pPr marL="347472" lvl="0" indent="-347472" algn="l" rtl="0">
              <a:lnSpc>
                <a:spcPct val="110000"/>
              </a:lnSpc>
              <a:spcBef>
                <a:spcPts val="440"/>
              </a:spcBef>
              <a:spcAft>
                <a:spcPts val="0"/>
              </a:spcAft>
              <a:buSzPts val="2080"/>
              <a:buFont typeface="Noto Sans Symbols"/>
              <a:buChar char="❖"/>
            </a:pPr>
            <a:r>
              <a:rPr lang="en-US" dirty="0"/>
              <a:t>Questions are not necessarily in order of difficulty  </a:t>
            </a:r>
            <a:endParaRPr dirty="0"/>
          </a:p>
          <a:p>
            <a:pPr marL="640080" lvl="1" indent="-129794" algn="l" rtl="0">
              <a:lnSpc>
                <a:spcPct val="110000"/>
              </a:lnSpc>
              <a:spcBef>
                <a:spcPts val="24"/>
              </a:spcBef>
              <a:spcAft>
                <a:spcPts val="0"/>
              </a:spcAft>
              <a:buSzPts val="2420"/>
              <a:buNone/>
            </a:pPr>
            <a:endParaRPr sz="2600" dirty="0"/>
          </a:p>
          <a:p>
            <a:pPr marL="347472" lvl="0" indent="-347472" algn="l" rtl="0">
              <a:lnSpc>
                <a:spcPct val="110000"/>
              </a:lnSpc>
              <a:spcBef>
                <a:spcPts val="440"/>
              </a:spcBef>
              <a:spcAft>
                <a:spcPts val="0"/>
              </a:spcAft>
              <a:buSzPts val="2080"/>
              <a:buFont typeface="Noto Sans Symbols"/>
              <a:buChar char="❖"/>
            </a:pPr>
            <a:r>
              <a:rPr lang="en-US" dirty="0"/>
              <a:t>You will have 25 minutes to complete the mock exam</a:t>
            </a:r>
            <a:endParaRPr dirty="0"/>
          </a:p>
          <a:p>
            <a:pPr marL="640080" lvl="1" indent="-283464" algn="l" rtl="0">
              <a:lnSpc>
                <a:spcPct val="110000"/>
              </a:lnSpc>
              <a:spcBef>
                <a:spcPts val="24"/>
              </a:spcBef>
              <a:spcAft>
                <a:spcPts val="0"/>
              </a:spcAft>
              <a:buSzPts val="2420"/>
              <a:buChar char="▪"/>
            </a:pPr>
            <a:r>
              <a:rPr lang="en-US" dirty="0"/>
              <a:t>We will give you a 5-minute warning</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Remember to relax and take deep breaths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215392" algn="l" rtl="0">
              <a:lnSpc>
                <a:spcPct val="110000"/>
              </a:lnSpc>
              <a:spcBef>
                <a:spcPts val="440"/>
              </a:spcBef>
              <a:spcAft>
                <a:spcPts val="0"/>
              </a:spcAft>
              <a:buSzPts val="2080"/>
              <a:buFont typeface="Noto Sans Symbols"/>
              <a:buNone/>
            </a:pPr>
            <a:endParaRPr dirty="0"/>
          </a:p>
        </p:txBody>
      </p:sp>
      <p:sp>
        <p:nvSpPr>
          <p:cNvPr id="61" name="Google Shape;61;p4"/>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6"/>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a:t>Mock Exam Debrief &amp; Reflection</a:t>
            </a:r>
            <a:endParaRPr/>
          </a:p>
        </p:txBody>
      </p:sp>
      <p:sp>
        <p:nvSpPr>
          <p:cNvPr id="73" name="Google Shape;73;p6"/>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lgn="l" rtl="0">
              <a:lnSpc>
                <a:spcPct val="110000"/>
              </a:lnSpc>
              <a:spcBef>
                <a:spcPts val="440"/>
              </a:spcBef>
              <a:spcAft>
                <a:spcPts val="0"/>
              </a:spcAft>
              <a:buSzPts val="2080"/>
              <a:buFont typeface="Noto Sans Symbols"/>
              <a:buChar char="❖"/>
            </a:pPr>
            <a:r>
              <a:rPr lang="en-US" dirty="0"/>
              <a:t>What did you learn about yourself through this process? About your test taking practices?</a:t>
            </a:r>
            <a:endParaRPr dirty="0"/>
          </a:p>
          <a:p>
            <a:pPr marL="347472" lvl="0" indent="-215392" algn="l" rtl="0">
              <a:lnSpc>
                <a:spcPct val="110000"/>
              </a:lnSpc>
              <a:spcBef>
                <a:spcPts val="440"/>
              </a:spcBef>
              <a:spcAft>
                <a:spcPts val="0"/>
              </a:spcAft>
              <a:buSzPts val="2080"/>
              <a:buFont typeface="Noto Sans Symbols"/>
              <a:buNone/>
            </a:pPr>
            <a:endParaRPr dirty="0"/>
          </a:p>
          <a:p>
            <a:pPr marL="347472" lvl="0" indent="-347472" algn="l" rtl="0">
              <a:lnSpc>
                <a:spcPct val="110000"/>
              </a:lnSpc>
              <a:spcBef>
                <a:spcPts val="440"/>
              </a:spcBef>
              <a:spcAft>
                <a:spcPts val="0"/>
              </a:spcAft>
              <a:buSzPts val="2080"/>
              <a:buFont typeface="Noto Sans Symbols"/>
              <a:buChar char="❖"/>
            </a:pPr>
            <a:r>
              <a:rPr lang="en-US" dirty="0"/>
              <a:t>What are two test taking strategies that you would like to engage with in your next exam? Why?</a:t>
            </a:r>
            <a:endParaRPr dirty="0"/>
          </a:p>
          <a:p>
            <a:pPr marL="0" lvl="0" indent="0" algn="l" rtl="0">
              <a:lnSpc>
                <a:spcPct val="110000"/>
              </a:lnSpc>
              <a:spcBef>
                <a:spcPts val="440"/>
              </a:spcBef>
              <a:spcAft>
                <a:spcPts val="0"/>
              </a:spcAft>
              <a:buSzPts val="2080"/>
              <a:buNone/>
            </a:pPr>
            <a:endParaRPr dirty="0"/>
          </a:p>
          <a:p>
            <a:pPr marL="347472" lvl="0" indent="-347472" algn="l" rtl="0">
              <a:lnSpc>
                <a:spcPct val="110000"/>
              </a:lnSpc>
              <a:spcBef>
                <a:spcPts val="440"/>
              </a:spcBef>
              <a:spcAft>
                <a:spcPts val="0"/>
              </a:spcAft>
              <a:buSzPts val="2080"/>
              <a:buFont typeface="Noto Sans Symbols"/>
              <a:buChar char="❖"/>
            </a:pPr>
            <a:r>
              <a:rPr lang="en-US" dirty="0"/>
              <a:t>What is one thing that can help you relax and calm down before or during your exam?</a:t>
            </a:r>
            <a:endParaRPr dirty="0"/>
          </a:p>
        </p:txBody>
      </p:sp>
      <p:sp>
        <p:nvSpPr>
          <p:cNvPr id="74" name="Google Shape;74;p6"/>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8</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51"/>
          <p:cNvSpPr txBox="1">
            <a:spLocks noGrp="1"/>
          </p:cNvSpPr>
          <p:nvPr>
            <p:ph type="title"/>
          </p:nvPr>
        </p:nvSpPr>
        <p:spPr>
          <a:xfrm>
            <a:off x="357018" y="435678"/>
            <a:ext cx="8405982" cy="762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400"/>
              <a:buNone/>
            </a:pPr>
            <a:r>
              <a:rPr lang="en-US" dirty="0"/>
              <a:t>Five-minute Break!</a:t>
            </a:r>
            <a:endParaRPr dirty="0"/>
          </a:p>
        </p:txBody>
      </p:sp>
      <p:sp>
        <p:nvSpPr>
          <p:cNvPr id="283" name="Google Shape;283;p51"/>
          <p:cNvSpPr txBox="1">
            <a:spLocks noGrp="1"/>
          </p:cNvSpPr>
          <p:nvPr>
            <p:ph type="body" idx="1"/>
          </p:nvPr>
        </p:nvSpPr>
        <p:spPr>
          <a:xfrm>
            <a:off x="396875" y="1362075"/>
            <a:ext cx="8366125" cy="4972050"/>
          </a:xfrm>
          <a:prstGeom prst="rect">
            <a:avLst/>
          </a:prstGeom>
          <a:noFill/>
          <a:ln>
            <a:noFill/>
          </a:ln>
        </p:spPr>
        <p:txBody>
          <a:bodyPr spcFirstLastPara="1" wrap="square" lIns="91425" tIns="45700" rIns="91425" bIns="45700" anchor="t" anchorCtr="0">
            <a:noAutofit/>
          </a:bodyPr>
          <a:lstStyle/>
          <a:p>
            <a:pPr marL="347472" lvl="0" indent="-347472"/>
            <a:r>
              <a:rPr lang="en-US" dirty="0"/>
              <a:t>Feel free to stand up, stretch, use the restroom, drink some water, review your notes, or ask questions</a:t>
            </a:r>
          </a:p>
          <a:p>
            <a:pPr marL="649224" lvl="1" indent="-283463" algn="l" rtl="0">
              <a:lnSpc>
                <a:spcPct val="100000"/>
              </a:lnSpc>
              <a:spcBef>
                <a:spcPts val="24"/>
              </a:spcBef>
              <a:spcAft>
                <a:spcPts val="0"/>
              </a:spcAft>
              <a:buSzPts val="2420"/>
              <a:buChar char="▪"/>
            </a:pPr>
            <a:endParaRPr lang="en-US" dirty="0"/>
          </a:p>
          <a:p>
            <a:pPr marL="347472" lvl="0" indent="-347472"/>
            <a:r>
              <a:rPr lang="en-US" dirty="0"/>
              <a:t>We’ll be back at:</a:t>
            </a:r>
          </a:p>
          <a:p>
            <a:pPr marL="0" lvl="0" indent="0">
              <a:buNone/>
            </a:pPr>
            <a:endParaRPr lang="en-US" dirty="0">
              <a:solidFill>
                <a:srgbClr val="0462C2"/>
              </a:solidFill>
            </a:endParaRPr>
          </a:p>
          <a:p>
            <a:pPr marL="347472" indent="-347472"/>
            <a:r>
              <a:rPr lang="en-US" dirty="0"/>
              <a:t>Research shows mid-lecture breaks reduce the decline of attention in the middle of lecture (Olmsted, 1999)</a:t>
            </a:r>
          </a:p>
        </p:txBody>
      </p:sp>
      <p:sp>
        <p:nvSpPr>
          <p:cNvPr id="284" name="Google Shape;284;p51"/>
          <p:cNvSpPr txBox="1">
            <a:spLocks noGrp="1"/>
          </p:cNvSpPr>
          <p:nvPr>
            <p:ph type="sldNum" idx="12"/>
          </p:nvPr>
        </p:nvSpPr>
        <p:spPr>
          <a:xfrm>
            <a:off x="8534400" y="6492240"/>
            <a:ext cx="609600" cy="365125"/>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en-US"/>
              <a:t>9</a:t>
            </a:fld>
            <a:endParaRPr/>
          </a:p>
        </p:txBody>
      </p:sp>
      <p:sp>
        <p:nvSpPr>
          <p:cNvPr id="5" name="Rectangle 4">
            <a:extLst>
              <a:ext uri="{FF2B5EF4-FFF2-40B4-BE49-F238E27FC236}">
                <a16:creationId xmlns:a16="http://schemas.microsoft.com/office/drawing/2014/main" id="{2B264857-AB7F-2E46-910D-64CA11588FB7}"/>
              </a:ext>
            </a:extLst>
          </p:cNvPr>
          <p:cNvSpPr/>
          <p:nvPr/>
        </p:nvSpPr>
        <p:spPr>
          <a:xfrm>
            <a:off x="0" y="6457255"/>
            <a:ext cx="8647438" cy="400110"/>
          </a:xfrm>
          <a:prstGeom prst="rect">
            <a:avLst/>
          </a:prstGeom>
        </p:spPr>
        <p:txBody>
          <a:bodyPr wrap="square">
            <a:spAutoFit/>
          </a:bodyPr>
          <a:lstStyle/>
          <a:p>
            <a:r>
              <a:rPr lang="en-US" sz="1000" dirty="0"/>
              <a:t>Olmsted III, John. “The Mid-Lecture Break: When Less Is More.” </a:t>
            </a:r>
            <a:r>
              <a:rPr lang="en-US" sz="1000" i="1" dirty="0"/>
              <a:t>Journal of Chemical Education</a:t>
            </a:r>
            <a:r>
              <a:rPr lang="en-US" sz="1000" dirty="0"/>
              <a:t> (1999). https://</a:t>
            </a:r>
            <a:r>
              <a:rPr lang="en-US" sz="1000" dirty="0" err="1"/>
              <a:t>pubs.acs.org</a:t>
            </a:r>
            <a:r>
              <a:rPr lang="en-US" sz="1000" dirty="0"/>
              <a:t>/</a:t>
            </a:r>
            <a:r>
              <a:rPr lang="en-US" sz="1000" dirty="0" err="1"/>
              <a:t>doi</a:t>
            </a:r>
            <a:r>
              <a:rPr lang="en-US" sz="1000" dirty="0"/>
              <a:t>/abs/10.1021/ed076p525.</a:t>
            </a:r>
          </a:p>
        </p:txBody>
      </p:sp>
    </p:spTree>
    <p:extLst>
      <p:ext uri="{BB962C8B-B14F-4D97-AF65-F5344CB8AC3E}">
        <p14:creationId xmlns:p14="http://schemas.microsoft.com/office/powerpoint/2010/main" val="2432074254"/>
      </p:ext>
    </p:extLst>
  </p:cSld>
  <p:clrMapOvr>
    <a:masterClrMapping/>
  </p:clrMapOvr>
</p:sld>
</file>

<file path=ppt/theme/theme1.xml><?xml version="1.0" encoding="utf-8"?>
<a:theme xmlns:a="http://schemas.openxmlformats.org/drawingml/2006/main" name="UWTheme-333-Sp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2190</Words>
  <Application>Microsoft Macintosh PowerPoint</Application>
  <PresentationFormat>On-screen Show (4:3)</PresentationFormat>
  <Paragraphs>453</Paragraphs>
  <Slides>32</Slides>
  <Notes>32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Noto Sans Symbols</vt:lpstr>
      <vt:lpstr>Arial</vt:lpstr>
      <vt:lpstr>Arial Narrow</vt:lpstr>
      <vt:lpstr>Calibri</vt:lpstr>
      <vt:lpstr>Cambria Math</vt:lpstr>
      <vt:lpstr>Courier New</vt:lpstr>
      <vt:lpstr>Times New Roman</vt:lpstr>
      <vt:lpstr>Wingdings</vt:lpstr>
      <vt:lpstr>UWTheme-333-Sp18</vt:lpstr>
      <vt:lpstr>Test Taking Strategies &amp; Midterm Practice Exam  </vt:lpstr>
      <vt:lpstr>Lecture Outline</vt:lpstr>
      <vt:lpstr>Test Taking Strategies Discussion</vt:lpstr>
      <vt:lpstr>Test Taking Best Practices</vt:lpstr>
      <vt:lpstr>Test Taking Best Practices</vt:lpstr>
      <vt:lpstr>Lecture Outline</vt:lpstr>
      <vt:lpstr>Midterm Practice Exam</vt:lpstr>
      <vt:lpstr>Mock Exam Debrief &amp; Reflection</vt:lpstr>
      <vt:lpstr>Five-minute Break!</vt:lpstr>
      <vt:lpstr>Lecture Outline</vt:lpstr>
      <vt:lpstr>Question 1: Circuit Design</vt:lpstr>
      <vt:lpstr>Question 1: Circuit Design</vt:lpstr>
      <vt:lpstr>Question 1: Circuit Design</vt:lpstr>
      <vt:lpstr>Question 1: Circuit Design</vt:lpstr>
      <vt:lpstr>Question 1: Circuit Design</vt:lpstr>
      <vt:lpstr>Question 1: Circuit Design</vt:lpstr>
      <vt:lpstr>Question 1: Circuit Design Sample Rubric</vt:lpstr>
      <vt:lpstr>Question 2: Math Puzzle</vt:lpstr>
      <vt:lpstr>Question 2: Math Puzzle</vt:lpstr>
      <vt:lpstr>Question 3: Hack Assembly Programming </vt:lpstr>
      <vt:lpstr>Question 3: Hack Assembly Programming </vt:lpstr>
      <vt:lpstr>Question 3: Hack Assembly Programming </vt:lpstr>
      <vt:lpstr>Question 3: Hack Assembly Sample Rubric </vt:lpstr>
      <vt:lpstr>Question 4: Metacognitive Skills</vt:lpstr>
      <vt:lpstr>Lecture Outline</vt:lpstr>
      <vt:lpstr>Revisiting the Metacognition Cycle</vt:lpstr>
      <vt:lpstr>Revisiting the Metacognition Cycle</vt:lpstr>
      <vt:lpstr>Revisiting the Metacognition Cycle</vt:lpstr>
      <vt:lpstr>Revisiting the Metacognition Cycle</vt:lpstr>
      <vt:lpstr>Revisiting the Metacognition Cycle</vt:lpstr>
      <vt:lpstr>Revisiting the Metacognition Cycle</vt:lpstr>
      <vt:lpstr>Lecture 11 Wrap-up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Taking Strategies &amp; Midterm Practice Exam  </dc:title>
  <dc:creator>Aaron Johnston</dc:creator>
  <cp:lastModifiedBy>Eric Fan</cp:lastModifiedBy>
  <cp:revision>58</cp:revision>
  <dcterms:created xsi:type="dcterms:W3CDTF">2018-03-28T08:00:24Z</dcterms:created>
  <dcterms:modified xsi:type="dcterms:W3CDTF">2022-05-03T21:03:11Z</dcterms:modified>
</cp:coreProperties>
</file>